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5" r:id="rId2"/>
    <p:sldId id="284" r:id="rId3"/>
    <p:sldId id="274" r:id="rId4"/>
    <p:sldId id="275" r:id="rId5"/>
    <p:sldId id="278" r:id="rId6"/>
    <p:sldId id="276" r:id="rId7"/>
    <p:sldId id="279" r:id="rId8"/>
    <p:sldId id="277" r:id="rId9"/>
    <p:sldId id="280" r:id="rId10"/>
    <p:sldId id="264" r:id="rId11"/>
    <p:sldId id="287" r:id="rId12"/>
    <p:sldId id="281" r:id="rId13"/>
    <p:sldId id="282" r:id="rId14"/>
    <p:sldId id="265" r:id="rId15"/>
    <p:sldId id="286" r:id="rId16"/>
    <p:sldId id="262" r:id="rId17"/>
    <p:sldId id="261" r:id="rId18"/>
    <p:sldId id="269" r:id="rId19"/>
    <p:sldId id="270" r:id="rId20"/>
    <p:sldId id="266" r:id="rId21"/>
    <p:sldId id="268" r:id="rId22"/>
    <p:sldId id="271" r:id="rId23"/>
    <p:sldId id="283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D0100"/>
    <a:srgbClr val="B8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718"/>
  </p:normalViewPr>
  <p:slideViewPr>
    <p:cSldViewPr snapToGrid="0">
      <p:cViewPr varScale="1">
        <p:scale>
          <a:sx n="103" d="100"/>
          <a:sy n="103" d="100"/>
        </p:scale>
        <p:origin x="10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E664-88CA-6049-8A37-35352E5929F0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66B5A-2846-5A4A-834C-AC2C3FBD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6B5A-2846-5A4A-834C-AC2C3FBDA0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6B5A-2846-5A4A-834C-AC2C3FBDA0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AD36-A733-0E33-B83E-5534C02EB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4E307-9D2F-E26B-44D9-2003F3045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983C7-4BEB-9785-3617-1229A6436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8BA7-F479-61E9-C578-01F4B10D5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66B5A-2846-5A4A-834C-AC2C3FBDA0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1B51-1D8A-C832-B2A6-DD65AFDCE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71A37-8762-56C0-69A6-546E5670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ABC69-A497-C790-894B-1ADBD5A1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6046-ECB3-6F8A-EBAF-35BCECA4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303C-8D09-7E97-6268-CD809A6B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FA07-C8DB-D046-19FB-BAE75052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DBE06-1547-FEBA-221D-BFA871708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3301-1F0C-5D8F-6AAF-D7C9EF5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D9D0-AB44-FFFF-F238-064C711A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7F97-9F45-2569-DCAC-086C69F0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DC885-31C3-FEA6-FFC7-1124E64D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42848-4579-1013-A38E-EBFB9D4F4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57A1-C5CA-507E-FFB3-EB35FF6B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7866-622B-C57D-BB7C-ABAF74EA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6DAE-E878-3F82-D3D4-AA02D96F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568-24DD-F6DB-A75E-4EDBB6C1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28FB-8BC7-145E-427A-D1FAA511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CBE08-05A6-4F7D-C3E5-43B3695F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7379-075B-818D-E639-4F837D13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09A1A-068B-652C-A87F-72526D97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0C9B-C608-4147-9A9D-E9C75FD5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12EB-E1E3-6234-9A1A-CA0EDF36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5400-6820-0E44-EE6A-0D618515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0A41-E1EC-4EDE-E244-BCD8388D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3C69-18BE-F7F7-935A-C0D64C7D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BAC3-EF69-5E19-7C17-C0CBB18C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70E9-0C70-9D55-6394-452524B0A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E20D8-F2D7-2676-9B5B-0D4629625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3126E-4923-E946-9E65-585516D5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13BA9-A3AA-823E-0658-691AFC03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57E61-D1A5-776E-525B-C5E9BC1F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5896-C29E-A7F4-4D40-D1E399BF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B3E90-21BF-4251-01E9-E07AE97D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57D4-3046-F678-73B2-2A650000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0F6C5-8DD2-5209-409D-4EA3171E5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27656-94B6-D083-3556-327A235BA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FD023-624D-E374-4806-7B6DA9EB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903CD-3F3C-FCEE-B92C-89E050AC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8EF77-86F0-B9D7-0FCE-3421FC15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BC0C-B653-6318-6D2A-79B855F0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C2376-3BDA-92C3-2DB3-C11E7EE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0736B-D3DD-C381-F2DE-524CD6B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FC998-A3FB-8497-0105-DE11C245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3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0BF05-7FC7-EEC6-6E46-1F5DDCF3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17E30-326A-937F-2783-C5767B8E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6BA10-7607-856C-77E0-EA5E0E55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EC43-461D-4B6A-A4F5-968613D8A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9C42-AC22-A9BE-FD6A-922E61E8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BF2B4-B4CA-478C-4478-B828ADBEA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85806-081A-11FD-E43D-3430C582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7DAC2-2910-A4DA-20AB-4CB102EE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36842-3740-3145-6E37-6872C387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2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6AFF-A546-D355-6290-ECBD3713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0A0E-A624-D05F-3A49-4DD34C3AF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ABBBA-192D-1D97-6751-35CBBD98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C9B63-19BB-BF4D-343F-DDBFEC96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C82B3-EBC4-FA64-4880-AC8D431E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FB3C-A4FA-8EAF-9E36-DD0FCB26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00C65-6EB0-16D0-62AA-2E7C1293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63BE-1F0A-DD23-38C4-28770010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7907F-4B19-CB63-883F-37EFD6995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916BA-5B23-EF4C-9859-1E4CEE647298}" type="datetimeFigureOut">
              <a:rPr lang="en-US" smtClean="0"/>
              <a:t>6/28/25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3CDA-C92C-D7A2-1A00-14B14E48C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646FD-530E-0C89-CF6A-A4D0BE046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0C08-C26D-7F4D-ADD7-4487B145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E7D29BF-9540-83DC-DD67-E906A41F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043" y="-617837"/>
            <a:ext cx="13764173" cy="90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DB37D-712E-6DC8-B883-1FC2758202D4}"/>
              </a:ext>
            </a:extLst>
          </p:cNvPr>
          <p:cNvSpPr txBox="1"/>
          <p:nvPr/>
        </p:nvSpPr>
        <p:spPr>
          <a:xfrm>
            <a:off x="803526" y="276303"/>
            <a:ext cx="10584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902030302020204" pitchFamily="66" charset="0"/>
              </a:rPr>
              <a:t>A </a:t>
            </a:r>
            <a:r>
              <a:rPr lang="en-US" sz="5400" b="1" i="1" dirty="0">
                <a:solidFill>
                  <a:schemeClr val="bg1"/>
                </a:solidFill>
                <a:latin typeface="Comic Sans MS" panose="030F0902030302020204" pitchFamily="66" charset="0"/>
              </a:rPr>
              <a:t>Different</a:t>
            </a:r>
            <a:r>
              <a:rPr lang="en-US" sz="5400" b="1" dirty="0">
                <a:solidFill>
                  <a:schemeClr val="bg1"/>
                </a:solidFill>
                <a:latin typeface="Comic Sans MS" panose="030F0902030302020204" pitchFamily="66" charset="0"/>
              </a:rPr>
              <a:t> Way of Visualizing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anose="030F0902030302020204" pitchFamily="66" charset="0"/>
              </a:rPr>
              <a:t>Cardiovascular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9992C-C23D-33A1-39B3-9850B6AD6358}"/>
              </a:ext>
            </a:extLst>
          </p:cNvPr>
          <p:cNvSpPr txBox="1"/>
          <p:nvPr/>
        </p:nvSpPr>
        <p:spPr>
          <a:xfrm>
            <a:off x="7499407" y="4586051"/>
            <a:ext cx="44948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James Munis, MD, PhD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Departments of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Anesthesiology and Perioperative Medicine.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Physiology and Biomedical Engineering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Mayo Clinic Rochester (emeritus)</a:t>
            </a:r>
          </a:p>
        </p:txBody>
      </p:sp>
    </p:spTree>
    <p:extLst>
      <p:ext uri="{BB962C8B-B14F-4D97-AF65-F5344CB8AC3E}">
        <p14:creationId xmlns:p14="http://schemas.microsoft.com/office/powerpoint/2010/main" val="30169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7733-2C9C-0D7C-1FAD-842010EDC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5305D76-22B5-6478-1F12-F49E5F8384EF}"/>
              </a:ext>
            </a:extLst>
          </p:cNvPr>
          <p:cNvSpPr/>
          <p:nvPr/>
        </p:nvSpPr>
        <p:spPr>
          <a:xfrm>
            <a:off x="7620000" y="307222"/>
            <a:ext cx="2813914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44B290C-09AA-EA23-ABC3-AF11FD945AE5}"/>
              </a:ext>
            </a:extLst>
          </p:cNvPr>
          <p:cNvSpPr/>
          <p:nvPr/>
        </p:nvSpPr>
        <p:spPr>
          <a:xfrm>
            <a:off x="1512240" y="281875"/>
            <a:ext cx="3298299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pressure and pressure&#10;&#10;AI-generated content may be incorrect.">
            <a:extLst>
              <a:ext uri="{FF2B5EF4-FFF2-40B4-BE49-F238E27FC236}">
                <a16:creationId xmlns:a16="http://schemas.microsoft.com/office/drawing/2014/main" id="{2C7EC0AA-1D52-1D85-2DC3-868CE855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3" y="1726371"/>
            <a:ext cx="4800600" cy="420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41DC9-A94B-409E-E631-68FBFD8F1FC8}"/>
              </a:ext>
            </a:extLst>
          </p:cNvPr>
          <p:cNvSpPr txBox="1"/>
          <p:nvPr/>
        </p:nvSpPr>
        <p:spPr>
          <a:xfrm>
            <a:off x="10058399" y="6463954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From: Munis, 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2395B-177A-C67B-3DE7-A5A4C9875EF6}"/>
              </a:ext>
            </a:extLst>
          </p:cNvPr>
          <p:cNvSpPr txBox="1"/>
          <p:nvPr/>
        </p:nvSpPr>
        <p:spPr>
          <a:xfrm>
            <a:off x="1512240" y="281598"/>
            <a:ext cx="350128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Starling, 1897 </a:t>
            </a:r>
          </a:p>
        </p:txBody>
      </p:sp>
      <p:pic>
        <p:nvPicPr>
          <p:cNvPr id="11" name="Picture 10" descr="A graph of a mass curve&#10;&#10;AI-generated content may be incorrect.">
            <a:extLst>
              <a:ext uri="{FF2B5EF4-FFF2-40B4-BE49-F238E27FC236}">
                <a16:creationId xmlns:a16="http://schemas.microsoft.com/office/drawing/2014/main" id="{A2ECCE63-AB38-F0A9-CDF6-CCD8BD18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00" y="1106279"/>
            <a:ext cx="3770175" cy="4823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C600D-FA1B-F1C4-9AA5-71BE8D81FEAD}"/>
              </a:ext>
            </a:extLst>
          </p:cNvPr>
          <p:cNvSpPr txBox="1"/>
          <p:nvPr/>
        </p:nvSpPr>
        <p:spPr>
          <a:xfrm>
            <a:off x="7734136" y="309644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Levy, 1979 </a:t>
            </a:r>
          </a:p>
        </p:txBody>
      </p:sp>
    </p:spTree>
    <p:extLst>
      <p:ext uri="{BB962C8B-B14F-4D97-AF65-F5344CB8AC3E}">
        <p14:creationId xmlns:p14="http://schemas.microsoft.com/office/powerpoint/2010/main" val="105494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CBD97-50EF-61E4-2BD7-ADBA9C36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F5E7F2-E232-E927-D324-B162CEE4F826}"/>
              </a:ext>
            </a:extLst>
          </p:cNvPr>
          <p:cNvSpPr/>
          <p:nvPr/>
        </p:nvSpPr>
        <p:spPr>
          <a:xfrm>
            <a:off x="7620000" y="307222"/>
            <a:ext cx="2813914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8CDAA3-F9DF-D95B-43ED-DCF7B2F86B2E}"/>
              </a:ext>
            </a:extLst>
          </p:cNvPr>
          <p:cNvSpPr/>
          <p:nvPr/>
        </p:nvSpPr>
        <p:spPr>
          <a:xfrm>
            <a:off x="1512240" y="281875"/>
            <a:ext cx="3298299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of pressure and pressure&#10;&#10;AI-generated content may be incorrect.">
            <a:extLst>
              <a:ext uri="{FF2B5EF4-FFF2-40B4-BE49-F238E27FC236}">
                <a16:creationId xmlns:a16="http://schemas.microsoft.com/office/drawing/2014/main" id="{83D8832E-DA3C-4E35-FE2F-0A74F27F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3" y="1726371"/>
            <a:ext cx="4800600" cy="42037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B65BB-8610-C35F-8069-2D5FE909C311}"/>
              </a:ext>
            </a:extLst>
          </p:cNvPr>
          <p:cNvSpPr txBox="1"/>
          <p:nvPr/>
        </p:nvSpPr>
        <p:spPr>
          <a:xfrm>
            <a:off x="10058399" y="6463954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From: Munis, 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2B549-3A7C-6995-F409-71082AD918D6}"/>
              </a:ext>
            </a:extLst>
          </p:cNvPr>
          <p:cNvSpPr txBox="1"/>
          <p:nvPr/>
        </p:nvSpPr>
        <p:spPr>
          <a:xfrm>
            <a:off x="1512240" y="281598"/>
            <a:ext cx="350128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Starling, 1897 </a:t>
            </a:r>
          </a:p>
        </p:txBody>
      </p:sp>
      <p:pic>
        <p:nvPicPr>
          <p:cNvPr id="11" name="Picture 10" descr="A graph of a mass curve&#10;&#10;AI-generated content may be incorrect.">
            <a:extLst>
              <a:ext uri="{FF2B5EF4-FFF2-40B4-BE49-F238E27FC236}">
                <a16:creationId xmlns:a16="http://schemas.microsoft.com/office/drawing/2014/main" id="{541E70B3-7262-432F-2F6F-757249B6B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00" y="1106279"/>
            <a:ext cx="3770175" cy="4823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71D52D-D091-B646-3EA4-66BF031506BD}"/>
              </a:ext>
            </a:extLst>
          </p:cNvPr>
          <p:cNvSpPr txBox="1"/>
          <p:nvPr/>
        </p:nvSpPr>
        <p:spPr>
          <a:xfrm>
            <a:off x="7734136" y="309644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Levy, 1979 </a:t>
            </a:r>
          </a:p>
        </p:txBody>
      </p:sp>
      <p:sp>
        <p:nvSpPr>
          <p:cNvPr id="4" name="Curved Up Arrow 3">
            <a:extLst>
              <a:ext uri="{FF2B5EF4-FFF2-40B4-BE49-F238E27FC236}">
                <a16:creationId xmlns:a16="http://schemas.microsoft.com/office/drawing/2014/main" id="{97563A62-B77A-5BB1-79A5-FAD0E2054EC4}"/>
              </a:ext>
            </a:extLst>
          </p:cNvPr>
          <p:cNvSpPr/>
          <p:nvPr/>
        </p:nvSpPr>
        <p:spPr>
          <a:xfrm>
            <a:off x="5165146" y="5692812"/>
            <a:ext cx="2714830" cy="1035424"/>
          </a:xfrm>
          <a:prstGeom prst="curvedUpArrow">
            <a:avLst/>
          </a:prstGeom>
          <a:solidFill>
            <a:srgbClr val="0070C0"/>
          </a:solidFill>
          <a:ln>
            <a:headEnd type="triangle"/>
            <a:tailEnd type="triangle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D20FC-20C4-F096-FFFA-D890ECCDA2F3}"/>
              </a:ext>
            </a:extLst>
          </p:cNvPr>
          <p:cNvSpPr txBox="1"/>
          <p:nvPr/>
        </p:nvSpPr>
        <p:spPr>
          <a:xfrm>
            <a:off x="6000911" y="5751721"/>
            <a:ext cx="1043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Mirror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5938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467B8-B2F3-B084-A48E-445D8C7EA950}"/>
              </a:ext>
            </a:extLst>
          </p:cNvPr>
          <p:cNvSpPr txBox="1"/>
          <p:nvPr/>
        </p:nvSpPr>
        <p:spPr>
          <a:xfrm>
            <a:off x="862681" y="1999355"/>
            <a:ext cx="10466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P</a:t>
            </a:r>
            <a:r>
              <a:rPr lang="en-US" sz="4800" b="1" baseline="-25000" dirty="0">
                <a:solidFill>
                  <a:srgbClr val="002060"/>
                </a:solidFill>
              </a:rPr>
              <a:t>ms</a:t>
            </a:r>
            <a:r>
              <a:rPr lang="en-US" sz="4800" b="1" dirty="0">
                <a:solidFill>
                  <a:srgbClr val="002060"/>
                </a:solidFill>
              </a:rPr>
              <a:t> is also the gold standard for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relative blood volume,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i.e., “How </a:t>
            </a:r>
            <a:r>
              <a:rPr lang="en-US" sz="4800" b="1" i="1" dirty="0">
                <a:solidFill>
                  <a:srgbClr val="002060"/>
                </a:solidFill>
              </a:rPr>
              <a:t>full</a:t>
            </a:r>
            <a:r>
              <a:rPr lang="en-US" sz="4800" b="1" dirty="0">
                <a:solidFill>
                  <a:srgbClr val="002060"/>
                </a:solidFill>
              </a:rPr>
              <a:t> is the CV System?”  </a:t>
            </a:r>
          </a:p>
        </p:txBody>
      </p:sp>
    </p:spTree>
    <p:extLst>
      <p:ext uri="{BB962C8B-B14F-4D97-AF65-F5344CB8AC3E}">
        <p14:creationId xmlns:p14="http://schemas.microsoft.com/office/powerpoint/2010/main" val="184332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0018-226F-25A1-B2AA-75BC9114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BAAE8-FC3B-E955-1479-136FEEC3F9FE}"/>
              </a:ext>
            </a:extLst>
          </p:cNvPr>
          <p:cNvSpPr txBox="1"/>
          <p:nvPr/>
        </p:nvSpPr>
        <p:spPr>
          <a:xfrm>
            <a:off x="356278" y="1443841"/>
            <a:ext cx="4829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… And, P</a:t>
            </a:r>
            <a:r>
              <a:rPr lang="en-US" sz="3600" b="1" baseline="-25000" dirty="0">
                <a:solidFill>
                  <a:srgbClr val="002060"/>
                </a:solidFill>
              </a:rPr>
              <a:t>ms</a:t>
            </a:r>
            <a:r>
              <a:rPr lang="en-US" sz="3600" b="1" dirty="0">
                <a:solidFill>
                  <a:srgbClr val="002060"/>
                </a:solidFill>
              </a:rPr>
              <a:t> can be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measured </a:t>
            </a:r>
            <a:r>
              <a:rPr lang="en-US" sz="3600" b="1" i="1" u="sng" dirty="0">
                <a:solidFill>
                  <a:srgbClr val="002060"/>
                </a:solidFill>
              </a:rPr>
              <a:t>without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the inconvenience of arresting the heart.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It is simply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Peripheral Venous Pressure (PVP):</a:t>
            </a:r>
          </a:p>
        </p:txBody>
      </p:sp>
      <p:pic>
        <p:nvPicPr>
          <p:cNvPr id="3" name="Picture 2" descr="A diagram of a blood pressure&#10;&#10;AI-generated content may be incorrect.">
            <a:extLst>
              <a:ext uri="{FF2B5EF4-FFF2-40B4-BE49-F238E27FC236}">
                <a16:creationId xmlns:a16="http://schemas.microsoft.com/office/drawing/2014/main" id="{F00A7E08-1FEF-109C-33C9-0767B206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3" y="545785"/>
            <a:ext cx="6511022" cy="5445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1F889-A5C9-11BD-6D39-270D4909CD0F}"/>
              </a:ext>
            </a:extLst>
          </p:cNvPr>
          <p:cNvSpPr txBox="1"/>
          <p:nvPr/>
        </p:nvSpPr>
        <p:spPr>
          <a:xfrm>
            <a:off x="10058399" y="6488668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From: Munis, 2012</a:t>
            </a:r>
          </a:p>
        </p:txBody>
      </p:sp>
    </p:spTree>
    <p:extLst>
      <p:ext uri="{BB962C8B-B14F-4D97-AF65-F5344CB8AC3E}">
        <p14:creationId xmlns:p14="http://schemas.microsoft.com/office/powerpoint/2010/main" val="376143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0802-251E-B8F7-78FA-7E0A95B4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EB5679-26E5-5AC4-DA3D-090EDA7B9F5F}"/>
              </a:ext>
            </a:extLst>
          </p:cNvPr>
          <p:cNvSpPr/>
          <p:nvPr/>
        </p:nvSpPr>
        <p:spPr>
          <a:xfrm>
            <a:off x="9615054" y="3948546"/>
            <a:ext cx="1274619" cy="609599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5EC20C-2E22-CA03-A6EC-FFAE52EEDB61}"/>
              </a:ext>
            </a:extLst>
          </p:cNvPr>
          <p:cNvSpPr/>
          <p:nvPr/>
        </p:nvSpPr>
        <p:spPr>
          <a:xfrm>
            <a:off x="10545404" y="306422"/>
            <a:ext cx="898934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line graph&#10;&#10;AI-generated content may be incorrect.">
            <a:extLst>
              <a:ext uri="{FF2B5EF4-FFF2-40B4-BE49-F238E27FC236}">
                <a16:creationId xmlns:a16="http://schemas.microsoft.com/office/drawing/2014/main" id="{3B82B396-75DE-645D-45B2-B58DAD1F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9" y="1855305"/>
            <a:ext cx="6784037" cy="3498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2991E-C199-0DCF-E863-DF9F4CE882BC}"/>
              </a:ext>
            </a:extLst>
          </p:cNvPr>
          <p:cNvSpPr txBox="1"/>
          <p:nvPr/>
        </p:nvSpPr>
        <p:spPr>
          <a:xfrm>
            <a:off x="10058399" y="6488668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From: Munis,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484E-6BB7-158A-55A7-35878573588C}"/>
              </a:ext>
            </a:extLst>
          </p:cNvPr>
          <p:cNvSpPr txBox="1"/>
          <p:nvPr/>
        </p:nvSpPr>
        <p:spPr>
          <a:xfrm>
            <a:off x="491823" y="285473"/>
            <a:ext cx="1109149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902030302020204" pitchFamily="66" charset="0"/>
              </a:rPr>
              <a:t>The </a:t>
            </a:r>
            <a:r>
              <a:rPr lang="en-US" sz="3600" b="1" dirty="0">
                <a:solidFill>
                  <a:srgbClr val="FFC000"/>
                </a:solidFill>
                <a:latin typeface="Algerian" pitchFamily="82" charset="77"/>
              </a:rPr>
              <a:t>Gold Standard </a:t>
            </a:r>
            <a:r>
              <a:rPr lang="en-US" sz="3600" b="1" dirty="0">
                <a:latin typeface="Comic Sans MS" panose="030F0902030302020204" pitchFamily="66" charset="0"/>
              </a:rPr>
              <a:t>of Volume Assessment: </a:t>
            </a:r>
            <a:r>
              <a:rPr lang="en-US" sz="3600" b="1" i="1" dirty="0">
                <a:solidFill>
                  <a:schemeClr val="bg1"/>
                </a:solidFill>
                <a:latin typeface="Comic Sans MS" panose="030F0902030302020204" pitchFamily="66" charset="0"/>
              </a:rPr>
              <a:t>P</a:t>
            </a:r>
            <a:r>
              <a:rPr lang="en-US" sz="3600" b="1" i="1" baseline="-25000" dirty="0">
                <a:solidFill>
                  <a:schemeClr val="bg1"/>
                </a:solidFill>
                <a:latin typeface="Comic Sans MS" panose="030F0902030302020204" pitchFamily="66" charset="0"/>
              </a:rPr>
              <a:t>ms</a:t>
            </a:r>
            <a:r>
              <a:rPr lang="en-US" sz="3600" b="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A51D3-5137-88BC-518B-57691155A83B}"/>
              </a:ext>
            </a:extLst>
          </p:cNvPr>
          <p:cNvSpPr txBox="1"/>
          <p:nvPr/>
        </p:nvSpPr>
        <p:spPr>
          <a:xfrm>
            <a:off x="7588795" y="2182505"/>
            <a:ext cx="38555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>
                <a:latin typeface="Comic Sans MS" panose="030F0902030302020204" pitchFamily="66" charset="0"/>
              </a:rPr>
              <a:t>P</a:t>
            </a:r>
            <a:r>
              <a:rPr lang="en-US" sz="4400" b="1" i="1" baseline="-25000" dirty="0">
                <a:latin typeface="Comic Sans MS" panose="030F0902030302020204" pitchFamily="66" charset="0"/>
              </a:rPr>
              <a:t>ms </a:t>
            </a:r>
            <a:r>
              <a:rPr lang="en-US" sz="4400" b="1" i="1" dirty="0">
                <a:latin typeface="Comic Sans MS" panose="030F0902030302020204" pitchFamily="66" charset="0"/>
              </a:rPr>
              <a:t>= (V-V</a:t>
            </a:r>
            <a:r>
              <a:rPr lang="en-US" sz="4400" b="1" i="1" baseline="-25000" dirty="0">
                <a:latin typeface="Comic Sans MS" panose="030F0902030302020204" pitchFamily="66" charset="0"/>
              </a:rPr>
              <a:t>o</a:t>
            </a:r>
            <a:r>
              <a:rPr lang="en-US" sz="4400" b="1" i="1" dirty="0">
                <a:latin typeface="Comic Sans MS" panose="030F0902030302020204" pitchFamily="66" charset="0"/>
              </a:rPr>
              <a:t>)/C</a:t>
            </a:r>
          </a:p>
          <a:p>
            <a:pPr algn="ctr"/>
            <a:endParaRPr lang="en-US" sz="1200" b="1" i="1" dirty="0">
              <a:latin typeface="Comic Sans MS" panose="030F0902030302020204" pitchFamily="66" charset="0"/>
            </a:endParaRPr>
          </a:p>
          <a:p>
            <a:pPr algn="ctr"/>
            <a:r>
              <a:rPr lang="en-US" sz="4400" b="1" i="1" dirty="0">
                <a:latin typeface="Comic Sans MS" panose="030F0902030302020204" pitchFamily="66" charset="0"/>
              </a:rPr>
              <a:t>… and …</a:t>
            </a:r>
          </a:p>
          <a:p>
            <a:pPr algn="ctr"/>
            <a:endParaRPr lang="en-US" sz="1200" b="1" i="1" dirty="0">
              <a:latin typeface="Comic Sans MS" panose="030F0902030302020204" pitchFamily="66" charset="0"/>
            </a:endParaRPr>
          </a:p>
          <a:p>
            <a:pPr algn="ctr"/>
            <a:r>
              <a:rPr lang="en-US" sz="4400" b="1" i="1" dirty="0">
                <a:latin typeface="Comic Sans MS" panose="030F0902030302020204" pitchFamily="66" charset="0"/>
              </a:rPr>
              <a:t>P</a:t>
            </a:r>
            <a:r>
              <a:rPr lang="en-US" sz="4400" b="1" i="1" baseline="-25000" dirty="0">
                <a:latin typeface="Comic Sans MS" panose="030F0902030302020204" pitchFamily="66" charset="0"/>
              </a:rPr>
              <a:t>ms</a:t>
            </a:r>
            <a:r>
              <a:rPr lang="en-US" sz="4400" b="1" i="1" dirty="0">
                <a:latin typeface="Comic Sans MS" panose="030F0902030302020204" pitchFamily="66" charset="0"/>
              </a:rPr>
              <a:t> =  </a:t>
            </a:r>
            <a:r>
              <a:rPr lang="en-US" sz="4400" b="1" i="1" dirty="0">
                <a:solidFill>
                  <a:schemeClr val="bg1"/>
                </a:solidFill>
                <a:latin typeface="Comic Sans MS" panose="030F0902030302020204" pitchFamily="66" charset="0"/>
              </a:rPr>
              <a:t>PVP</a:t>
            </a:r>
            <a:r>
              <a:rPr lang="en-US" sz="4400" b="1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69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39C31-271E-B5AC-5681-A0AE3AEC7BFD}"/>
              </a:ext>
            </a:extLst>
          </p:cNvPr>
          <p:cNvSpPr txBox="1"/>
          <p:nvPr/>
        </p:nvSpPr>
        <p:spPr>
          <a:xfrm>
            <a:off x="848436" y="768912"/>
            <a:ext cx="104951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But, before we integrate all of this and come to the </a:t>
            </a:r>
            <a:r>
              <a:rPr lang="en-US" sz="36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REV Vector</a:t>
            </a:r>
            <a:r>
              <a:rPr lang="en-US" sz="3600" b="1" dirty="0">
                <a:latin typeface="Comic Sans MS" panose="030F0902030302020204" pitchFamily="66" charset="0"/>
              </a:rPr>
              <a:t>, you’ll need to be fluent in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omic Sans MS" panose="030F0902030302020204" pitchFamily="66" charset="0"/>
              </a:rPr>
              <a:t>The Language of the Body</a:t>
            </a:r>
            <a:r>
              <a:rPr lang="en-US" sz="3600" b="1" dirty="0">
                <a:latin typeface="Comic Sans MS" panose="030F0902030302020204" pitchFamily="66" charset="0"/>
              </a:rPr>
              <a:t>:</a:t>
            </a:r>
          </a:p>
          <a:p>
            <a:pPr algn="ctr"/>
            <a:endParaRPr lang="en-US" sz="3600" b="1" dirty="0">
              <a:latin typeface="Comic Sans MS" panose="030F09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When it comes to monitoring and controlling </a:t>
            </a:r>
            <a:r>
              <a:rPr lang="en-US" sz="36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Cardiovascular Function</a:t>
            </a:r>
            <a:r>
              <a:rPr lang="en-US" sz="3600" b="1" dirty="0">
                <a:latin typeface="Comic Sans MS" panose="030F0902030302020204" pitchFamily="66" charset="0"/>
              </a:rPr>
              <a:t>, the body speaks a different language than we speak:</a:t>
            </a:r>
          </a:p>
          <a:p>
            <a:pPr algn="ctr"/>
            <a:endParaRPr lang="en-US" sz="3600" b="1" dirty="0">
              <a:latin typeface="Comic Sans MS" panose="030F0902030302020204" pitchFamily="66" charset="0"/>
            </a:endParaRPr>
          </a:p>
          <a:p>
            <a:pPr algn="ctr"/>
            <a:r>
              <a:rPr lang="en-US" sz="3600" b="1" i="1" dirty="0">
                <a:latin typeface="Comic Sans MS" panose="030F0902030302020204" pitchFamily="66" charset="0"/>
              </a:rPr>
              <a:t>It speaks the Language of </a:t>
            </a:r>
            <a:r>
              <a:rPr lang="en-US" sz="3600" b="1" i="1" u="sng" dirty="0">
                <a:solidFill>
                  <a:srgbClr val="0070C0"/>
                </a:solidFill>
                <a:latin typeface="Comic Sans MS" panose="030F0902030302020204" pitchFamily="66" charset="0"/>
              </a:rPr>
              <a:t>STRETCH</a:t>
            </a:r>
            <a:r>
              <a:rPr lang="en-US" sz="3600" b="1" dirty="0"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01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06504E3-7F3F-05F0-8A9C-6C1B3A84ED18}"/>
              </a:ext>
            </a:extLst>
          </p:cNvPr>
          <p:cNvSpPr/>
          <p:nvPr/>
        </p:nvSpPr>
        <p:spPr>
          <a:xfrm>
            <a:off x="6952592" y="267513"/>
            <a:ext cx="4518296" cy="646331"/>
          </a:xfrm>
          <a:prstGeom prst="roundRect">
            <a:avLst/>
          </a:prstGeom>
          <a:solidFill>
            <a:srgbClr val="0070C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person talking to a doctor&#10;&#10;AI-generated content may be incorrect.">
            <a:extLst>
              <a:ext uri="{FF2B5EF4-FFF2-40B4-BE49-F238E27FC236}">
                <a16:creationId xmlns:a16="http://schemas.microsoft.com/office/drawing/2014/main" id="{99673B6E-942E-2B6B-DC30-02F9AE13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5" y="1232452"/>
            <a:ext cx="10948890" cy="5544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075AE-7E34-D1C6-4231-980E5C087486}"/>
              </a:ext>
            </a:extLst>
          </p:cNvPr>
          <p:cNvSpPr/>
          <p:nvPr/>
        </p:nvSpPr>
        <p:spPr>
          <a:xfrm>
            <a:off x="6215270" y="1232452"/>
            <a:ext cx="4015408" cy="51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1EC39-9A45-CE74-ABFF-CB70496D0959}"/>
              </a:ext>
            </a:extLst>
          </p:cNvPr>
          <p:cNvSpPr txBox="1"/>
          <p:nvPr/>
        </p:nvSpPr>
        <p:spPr>
          <a:xfrm>
            <a:off x="6520164" y="1232452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A Physiologist’s Take: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6F40E-0A72-4636-2639-2E8B0008BE89}"/>
              </a:ext>
            </a:extLst>
          </p:cNvPr>
          <p:cNvSpPr txBox="1"/>
          <p:nvPr/>
        </p:nvSpPr>
        <p:spPr>
          <a:xfrm>
            <a:off x="204662" y="205959"/>
            <a:ext cx="11266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902030302020204" pitchFamily="66" charset="0"/>
              </a:rPr>
              <a:t>The Language of the Body is:  </a:t>
            </a:r>
            <a:r>
              <a:rPr lang="en-US" sz="4400" b="1" i="1" dirty="0">
                <a:solidFill>
                  <a:schemeClr val="bg1"/>
                </a:solidFill>
                <a:latin typeface="Comic Sans MS" panose="030F0902030302020204" pitchFamily="66" charset="0"/>
              </a:rPr>
              <a:t>S-T-R-E-T-C-H</a:t>
            </a:r>
            <a:r>
              <a:rPr lang="en-US" sz="4400" b="1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09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AED5E-EBCD-F8F2-5029-2DDC2D10E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78E490-EC3E-A287-B4BA-8414072818D4}"/>
              </a:ext>
            </a:extLst>
          </p:cNvPr>
          <p:cNvCxnSpPr/>
          <p:nvPr/>
        </p:nvCxnSpPr>
        <p:spPr>
          <a:xfrm>
            <a:off x="1109362" y="1848477"/>
            <a:ext cx="0" cy="401594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CC0D26-83D5-C21A-2D71-740FA094CFAA}"/>
              </a:ext>
            </a:extLst>
          </p:cNvPr>
          <p:cNvCxnSpPr>
            <a:cxnSpLocks/>
          </p:cNvCxnSpPr>
          <p:nvPr/>
        </p:nvCxnSpPr>
        <p:spPr>
          <a:xfrm flipH="1">
            <a:off x="1109362" y="5883645"/>
            <a:ext cx="5748566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817EDA-F2CA-4542-AF6C-ADF8EFA803AC}"/>
              </a:ext>
            </a:extLst>
          </p:cNvPr>
          <p:cNvCxnSpPr>
            <a:cxnSpLocks/>
          </p:cNvCxnSpPr>
          <p:nvPr/>
        </p:nvCxnSpPr>
        <p:spPr>
          <a:xfrm flipH="1">
            <a:off x="1109362" y="3051201"/>
            <a:ext cx="3433609" cy="217586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A767BB-409D-9A55-45C7-1140225F9B81}"/>
              </a:ext>
            </a:extLst>
          </p:cNvPr>
          <p:cNvCxnSpPr>
            <a:cxnSpLocks/>
          </p:cNvCxnSpPr>
          <p:nvPr/>
        </p:nvCxnSpPr>
        <p:spPr>
          <a:xfrm flipH="1">
            <a:off x="4542971" y="2366529"/>
            <a:ext cx="1118091" cy="675061"/>
          </a:xfrm>
          <a:prstGeom prst="line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DBFA2-3D1A-F660-058F-7D2585C9BE3C}"/>
              </a:ext>
            </a:extLst>
          </p:cNvPr>
          <p:cNvSpPr txBox="1"/>
          <p:nvPr/>
        </p:nvSpPr>
        <p:spPr>
          <a:xfrm>
            <a:off x="406401" y="3626302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B932B-7B3F-3A6D-7CD0-BA7285EC4582}"/>
              </a:ext>
            </a:extLst>
          </p:cNvPr>
          <p:cNvSpPr txBox="1"/>
          <p:nvPr/>
        </p:nvSpPr>
        <p:spPr>
          <a:xfrm>
            <a:off x="3363512" y="5958472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3F1E1-7DEF-0452-F014-78CD12A88E67}"/>
              </a:ext>
            </a:extLst>
          </p:cNvPr>
          <p:cNvSpPr txBox="1"/>
          <p:nvPr/>
        </p:nvSpPr>
        <p:spPr>
          <a:xfrm rot="19628402">
            <a:off x="4088314" y="1728951"/>
            <a:ext cx="1309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2400" b="1" dirty="0">
                <a:solidFill>
                  <a:srgbClr val="FF0000"/>
                </a:solidFill>
              </a:rPr>
              <a:t>nergy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286F91-F9C9-7D6D-0A3D-C945C7D70CE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163862" y="5236680"/>
            <a:ext cx="3436524" cy="2668"/>
          </a:xfrm>
          <a:prstGeom prst="line">
            <a:avLst/>
          </a:prstGeom>
          <a:ln w="603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7FCE07-3300-EB65-8450-A275B209EF8E}"/>
              </a:ext>
            </a:extLst>
          </p:cNvPr>
          <p:cNvSpPr txBox="1"/>
          <p:nvPr/>
        </p:nvSpPr>
        <p:spPr>
          <a:xfrm>
            <a:off x="4600386" y="4823849"/>
            <a:ext cx="2257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V</a:t>
            </a:r>
            <a:r>
              <a:rPr lang="en-US" sz="2400" b="1" dirty="0">
                <a:solidFill>
                  <a:srgbClr val="FF0000"/>
                </a:solidFill>
              </a:rPr>
              <a:t>olume </a:t>
            </a:r>
            <a:r>
              <a:rPr lang="en-US" sz="2400" b="1" dirty="0"/>
              <a:t>(PVP)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FE64180-2FA2-6D49-7F5D-200E8ED84E33}"/>
              </a:ext>
            </a:extLst>
          </p:cNvPr>
          <p:cNvSpPr/>
          <p:nvPr/>
        </p:nvSpPr>
        <p:spPr>
          <a:xfrm rot="399881">
            <a:off x="1389845" y="4039040"/>
            <a:ext cx="2307772" cy="2208475"/>
          </a:xfrm>
          <a:prstGeom prst="arc">
            <a:avLst>
              <a:gd name="adj1" fmla="val 17051584"/>
              <a:gd name="adj2" fmla="val 0"/>
            </a:avLst>
          </a:prstGeom>
          <a:ln w="63500"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7661D-F52C-5D7D-1055-C50CEDE139F2}"/>
              </a:ext>
            </a:extLst>
          </p:cNvPr>
          <p:cNvSpPr txBox="1"/>
          <p:nvPr/>
        </p:nvSpPr>
        <p:spPr>
          <a:xfrm>
            <a:off x="3573699" y="4049780"/>
            <a:ext cx="1938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esistance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E264A-1D36-C813-A6C0-2A56485070B3}"/>
              </a:ext>
            </a:extLst>
          </p:cNvPr>
          <p:cNvSpPr txBox="1"/>
          <p:nvPr/>
        </p:nvSpPr>
        <p:spPr>
          <a:xfrm>
            <a:off x="1279191" y="360640"/>
            <a:ext cx="544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The </a:t>
            </a:r>
            <a:r>
              <a:rPr lang="en-US" sz="6000" b="1" i="1" dirty="0">
                <a:solidFill>
                  <a:srgbClr val="FF0000"/>
                </a:solidFill>
              </a:rPr>
              <a:t>REV</a:t>
            </a:r>
            <a:r>
              <a:rPr lang="en-US" sz="6000" b="1" i="1" dirty="0"/>
              <a:t> Vector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6A0860-0397-9F53-F856-DC4412F2AD7D}"/>
              </a:ext>
            </a:extLst>
          </p:cNvPr>
          <p:cNvGrpSpPr/>
          <p:nvPr/>
        </p:nvGrpSpPr>
        <p:grpSpPr>
          <a:xfrm>
            <a:off x="7909067" y="56489"/>
            <a:ext cx="3805181" cy="3456377"/>
            <a:chOff x="7753697" y="40908"/>
            <a:chExt cx="3805181" cy="3456377"/>
          </a:xfrm>
        </p:grpSpPr>
        <p:pic>
          <p:nvPicPr>
            <p:cNvPr id="4" name="Picture 3" descr="A diagram of a stretch receptor&#10;&#10;AI-generated content may be incorrect.">
              <a:extLst>
                <a:ext uri="{FF2B5EF4-FFF2-40B4-BE49-F238E27FC236}">
                  <a16:creationId xmlns:a16="http://schemas.microsoft.com/office/drawing/2014/main" id="{37AC61B4-1B2B-0C16-4AE2-20A5FB8F9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3697" y="40908"/>
              <a:ext cx="3805181" cy="337608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CEDA94-121C-A7DB-6592-E2D91BB87209}"/>
                </a:ext>
              </a:extLst>
            </p:cNvPr>
            <p:cNvCxnSpPr>
              <a:cxnSpLocks/>
            </p:cNvCxnSpPr>
            <p:nvPr/>
          </p:nvCxnSpPr>
          <p:spPr>
            <a:xfrm>
              <a:off x="8186057" y="1469833"/>
              <a:ext cx="377372" cy="446007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D0943A-5D98-1BB9-196A-49273A4851DB}"/>
                </a:ext>
              </a:extLst>
            </p:cNvPr>
            <p:cNvSpPr txBox="1"/>
            <p:nvPr/>
          </p:nvSpPr>
          <p:spPr>
            <a:xfrm>
              <a:off x="8307095" y="1915840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</a:t>
              </a:r>
              <a:r>
                <a:rPr lang="en-US" b="1" dirty="0">
                  <a:solidFill>
                    <a:srgbClr val="FF0000"/>
                  </a:solidFill>
                </a:rPr>
                <a:t>olume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066B7C-38FA-7EC7-9E0D-028C1490A2F3}"/>
                </a:ext>
              </a:extLst>
            </p:cNvPr>
            <p:cNvSpPr txBox="1"/>
            <p:nvPr/>
          </p:nvSpPr>
          <p:spPr>
            <a:xfrm>
              <a:off x="7849331" y="3035620"/>
              <a:ext cx="9389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nergy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2D8DE6-4968-AD13-2BDD-6396F00A6D4D}"/>
                </a:ext>
              </a:extLst>
            </p:cNvPr>
            <p:cNvSpPr txBox="1"/>
            <p:nvPr/>
          </p:nvSpPr>
          <p:spPr>
            <a:xfrm rot="20464217">
              <a:off x="9996507" y="1804219"/>
              <a:ext cx="1290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R</a:t>
              </a:r>
              <a:r>
                <a:rPr lang="en-US" sz="1600" b="1" dirty="0">
                  <a:solidFill>
                    <a:srgbClr val="FF0000"/>
                  </a:solidFill>
                </a:rPr>
                <a:t>esistance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7E5EB4-4ABD-0291-BDAC-53D96854D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1788" y="1469833"/>
              <a:ext cx="297184" cy="505511"/>
            </a:xfrm>
            <a:prstGeom prst="line">
              <a:avLst/>
            </a:prstGeom>
            <a:ln w="34925">
              <a:solidFill>
                <a:srgbClr val="00B050"/>
              </a:solidFill>
              <a:prstDash val="soli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6D2D2C4-4EFA-88EB-3FAF-684F10AB9B78}"/>
              </a:ext>
            </a:extLst>
          </p:cNvPr>
          <p:cNvSpPr txBox="1"/>
          <p:nvPr/>
        </p:nvSpPr>
        <p:spPr>
          <a:xfrm>
            <a:off x="8133615" y="3907443"/>
            <a:ext cx="3588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Afferent (Sensed)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B050"/>
                </a:solidFill>
              </a:rPr>
              <a:t>Stretch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Efferent (Controlled)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Energy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(HR x Inotropy)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Volume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2F5355-198E-11F5-BD3C-CC67A773AED4}"/>
              </a:ext>
            </a:extLst>
          </p:cNvPr>
          <p:cNvCxnSpPr>
            <a:cxnSpLocks/>
          </p:cNvCxnSpPr>
          <p:nvPr/>
        </p:nvCxnSpPr>
        <p:spPr>
          <a:xfrm>
            <a:off x="7431314" y="0"/>
            <a:ext cx="0" cy="686624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7A921-CBF8-7B48-2B61-62DD5D0D5A32}"/>
              </a:ext>
            </a:extLst>
          </p:cNvPr>
          <p:cNvCxnSpPr>
            <a:cxnSpLocks/>
          </p:cNvCxnSpPr>
          <p:nvPr/>
        </p:nvCxnSpPr>
        <p:spPr>
          <a:xfrm flipH="1">
            <a:off x="7431314" y="3626302"/>
            <a:ext cx="476068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8625767-3827-08AC-0A80-03FC51DD5063}"/>
              </a:ext>
            </a:extLst>
          </p:cNvPr>
          <p:cNvSpPr/>
          <p:nvPr/>
        </p:nvSpPr>
        <p:spPr>
          <a:xfrm>
            <a:off x="9206807" y="3041590"/>
            <a:ext cx="1328671" cy="24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7CE023D-8B51-15BB-4B28-EEA65704C075}"/>
              </a:ext>
            </a:extLst>
          </p:cNvPr>
          <p:cNvSpPr/>
          <p:nvPr/>
        </p:nvSpPr>
        <p:spPr>
          <a:xfrm>
            <a:off x="8633788" y="1073426"/>
            <a:ext cx="1027047" cy="335471"/>
          </a:xfrm>
          <a:prstGeom prst="roundRect">
            <a:avLst/>
          </a:prstGeom>
          <a:solidFill>
            <a:srgbClr val="00B050">
              <a:alpha val="3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BC24262-91AD-C533-29A1-CBCC4F5C6EF2}"/>
              </a:ext>
            </a:extLst>
          </p:cNvPr>
          <p:cNvSpPr/>
          <p:nvPr/>
        </p:nvSpPr>
        <p:spPr>
          <a:xfrm>
            <a:off x="8530113" y="4316655"/>
            <a:ext cx="1130722" cy="335471"/>
          </a:xfrm>
          <a:prstGeom prst="roundRect">
            <a:avLst/>
          </a:prstGeom>
          <a:solidFill>
            <a:srgbClr val="00B050">
              <a:alpha val="3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93E8E-F5F7-1C41-1D7F-8924EE2941AC}"/>
              </a:ext>
            </a:extLst>
          </p:cNvPr>
          <p:cNvSpPr txBox="1"/>
          <p:nvPr/>
        </p:nvSpPr>
        <p:spPr>
          <a:xfrm>
            <a:off x="1612978" y="98110"/>
            <a:ext cx="448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(View in Slide Show Mode to see Animation)</a:t>
            </a:r>
          </a:p>
        </p:txBody>
      </p:sp>
    </p:spTree>
    <p:extLst>
      <p:ext uri="{BB962C8B-B14F-4D97-AF65-F5344CB8AC3E}">
        <p14:creationId xmlns:p14="http://schemas.microsoft.com/office/powerpoint/2010/main" val="13898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xit" presetSubtype="2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C6E6A-1AE3-7247-46B8-39C597A5ED69}"/>
              </a:ext>
            </a:extLst>
          </p:cNvPr>
          <p:cNvSpPr txBox="1"/>
          <p:nvPr/>
        </p:nvSpPr>
        <p:spPr>
          <a:xfrm>
            <a:off x="1493450" y="2805333"/>
            <a:ext cx="958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902030302020204" pitchFamily="66" charset="0"/>
              </a:rPr>
              <a:t>A Deeper Dive into </a:t>
            </a:r>
            <a:r>
              <a:rPr lang="en-US" sz="4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Energetics:</a:t>
            </a:r>
            <a:r>
              <a:rPr lang="en-US" sz="4800" b="1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13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at pump&#10;&#10;AI-generated content may be incorrect.">
            <a:extLst>
              <a:ext uri="{FF2B5EF4-FFF2-40B4-BE49-F238E27FC236}">
                <a16:creationId xmlns:a16="http://schemas.microsoft.com/office/drawing/2014/main" id="{1BF44599-BE79-F505-8A2B-4D9BB47E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67" y="1775600"/>
            <a:ext cx="8713208" cy="484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9CDE0-682D-5DE4-6CB0-09C00FC16CD7}"/>
              </a:ext>
            </a:extLst>
          </p:cNvPr>
          <p:cNvSpPr txBox="1"/>
          <p:nvPr/>
        </p:nvSpPr>
        <p:spPr>
          <a:xfrm>
            <a:off x="9793356" y="4198475"/>
            <a:ext cx="125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D0100"/>
                </a:solidFill>
              </a:rPr>
              <a:t>(Work)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3FB5C-9D35-A095-3DD6-F60F6282C80E}"/>
              </a:ext>
            </a:extLst>
          </p:cNvPr>
          <p:cNvSpPr txBox="1"/>
          <p:nvPr/>
        </p:nvSpPr>
        <p:spPr>
          <a:xfrm>
            <a:off x="2670222" y="236650"/>
            <a:ext cx="6851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The CV System as a Combined</a:t>
            </a:r>
          </a:p>
          <a:p>
            <a:pPr algn="ctr"/>
            <a:r>
              <a:rPr lang="en-US" sz="3600" b="1" i="1" u="sng" dirty="0">
                <a:latin typeface="Comic Sans MS" panose="030F0902030302020204" pitchFamily="66" charset="0"/>
              </a:rPr>
              <a:t>Heat Pump </a:t>
            </a:r>
            <a:r>
              <a:rPr lang="en-US" sz="3600" b="1" dirty="0">
                <a:latin typeface="Comic Sans MS" panose="030F0902030302020204" pitchFamily="66" charset="0"/>
              </a:rPr>
              <a:t>and </a:t>
            </a:r>
            <a:r>
              <a:rPr lang="en-US" sz="3600" b="1" i="1" u="sng" dirty="0">
                <a:latin typeface="Comic Sans MS" panose="030F0902030302020204" pitchFamily="66" charset="0"/>
              </a:rPr>
              <a:t>Heat Engine</a:t>
            </a:r>
            <a:r>
              <a:rPr lang="en-US" sz="3600" b="1" dirty="0">
                <a:latin typeface="Comic Sans MS" panose="030F0902030302020204" pitchFamily="66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6168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6CA066-3EDD-B301-C949-A39C3184C74C}"/>
              </a:ext>
            </a:extLst>
          </p:cNvPr>
          <p:cNvSpPr txBox="1"/>
          <p:nvPr/>
        </p:nvSpPr>
        <p:spPr>
          <a:xfrm>
            <a:off x="4649129" y="2379348"/>
            <a:ext cx="2893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Disclosures:</a:t>
            </a:r>
          </a:p>
          <a:p>
            <a:pPr algn="ctr"/>
            <a:endParaRPr lang="en-US" sz="3600" b="1" dirty="0">
              <a:latin typeface="Comic Sans MS" panose="030F09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741985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diagram of a venous specific energy&#10;&#10;AI-generated content may be incorrect.">
            <a:extLst>
              <a:ext uri="{FF2B5EF4-FFF2-40B4-BE49-F238E27FC236}">
                <a16:creationId xmlns:a16="http://schemas.microsoft.com/office/drawing/2014/main" id="{2B5B067B-D683-5C8C-2679-9BC92ADC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5" y="2975335"/>
            <a:ext cx="3935620" cy="2282143"/>
          </a:xfrm>
          <a:prstGeom prst="rect">
            <a:avLst/>
          </a:prstGeom>
        </p:spPr>
      </p:pic>
      <p:pic>
        <p:nvPicPr>
          <p:cNvPr id="11" name="Picture 10" descr="A diagram of a diagram of a circle&#10;&#10;AI-generated content may be incorrect.">
            <a:extLst>
              <a:ext uri="{FF2B5EF4-FFF2-40B4-BE49-F238E27FC236}">
                <a16:creationId xmlns:a16="http://schemas.microsoft.com/office/drawing/2014/main" id="{42E54FA8-91E4-095D-DA9B-5D97C550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97" y="2803286"/>
            <a:ext cx="6853307" cy="2626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128822-E0F4-AB9A-7816-488E38C9B8D7}"/>
              </a:ext>
            </a:extLst>
          </p:cNvPr>
          <p:cNvSpPr txBox="1"/>
          <p:nvPr/>
        </p:nvSpPr>
        <p:spPr>
          <a:xfrm>
            <a:off x="660065" y="236650"/>
            <a:ext cx="108718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Keep the Energy Concept, but Don’t Forget that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the CV System is a </a:t>
            </a:r>
            <a:r>
              <a:rPr lang="en-US" sz="4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Circle</a:t>
            </a:r>
            <a:r>
              <a:rPr lang="en-US" sz="3600" b="1" dirty="0">
                <a:latin typeface="Comic Sans MS" panose="030F0902030302020204" pitchFamily="66" charset="0"/>
              </a:rPr>
              <a:t>: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21944-76E2-E457-721E-75A152F2B702}"/>
              </a:ext>
            </a:extLst>
          </p:cNvPr>
          <p:cNvSpPr/>
          <p:nvPr/>
        </p:nvSpPr>
        <p:spPr>
          <a:xfrm>
            <a:off x="5829300" y="2803286"/>
            <a:ext cx="647700" cy="29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low chart&#10;&#10;AI-generated content may be incorrect.">
            <a:extLst>
              <a:ext uri="{FF2B5EF4-FFF2-40B4-BE49-F238E27FC236}">
                <a16:creationId xmlns:a16="http://schemas.microsoft.com/office/drawing/2014/main" id="{48182317-28F9-276E-63BA-734F5F67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" y="1861596"/>
            <a:ext cx="12051682" cy="46272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874D4D-5799-A4F1-47FF-0035FA99D78F}"/>
              </a:ext>
            </a:extLst>
          </p:cNvPr>
          <p:cNvSpPr/>
          <p:nvPr/>
        </p:nvSpPr>
        <p:spPr>
          <a:xfrm>
            <a:off x="5658678" y="1913160"/>
            <a:ext cx="437322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B8221-8E27-6ECE-05D9-60532645ECE0}"/>
              </a:ext>
            </a:extLst>
          </p:cNvPr>
          <p:cNvSpPr txBox="1"/>
          <p:nvPr/>
        </p:nvSpPr>
        <p:spPr>
          <a:xfrm>
            <a:off x="5658678" y="1913160"/>
            <a:ext cx="147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94506-14DB-2ABA-0AD6-25058123950B}"/>
              </a:ext>
            </a:extLst>
          </p:cNvPr>
          <p:cNvSpPr txBox="1"/>
          <p:nvPr/>
        </p:nvSpPr>
        <p:spPr>
          <a:xfrm>
            <a:off x="318766" y="258692"/>
            <a:ext cx="11117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The REV Vector gives you </a:t>
            </a:r>
            <a:r>
              <a:rPr lang="en-US" sz="3600" b="1" i="1" u="sng" dirty="0">
                <a:latin typeface="Comic Sans MS" panose="030F0902030302020204" pitchFamily="66" charset="0"/>
              </a:rPr>
              <a:t>Bernoulli</a:t>
            </a:r>
            <a:r>
              <a:rPr lang="en-US" sz="3600" b="1" dirty="0">
                <a:latin typeface="Comic Sans MS" panose="030F0902030302020204" pitchFamily="66" charset="0"/>
              </a:rPr>
              <a:t> and </a:t>
            </a:r>
            <a:r>
              <a:rPr lang="en-US" sz="3600" b="1" i="1" u="sng" dirty="0">
                <a:latin typeface="Comic Sans MS" panose="030F0902030302020204" pitchFamily="66" charset="0"/>
              </a:rPr>
              <a:t>Poiseuille</a:t>
            </a: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in the same package:</a:t>
            </a:r>
          </a:p>
        </p:txBody>
      </p:sp>
    </p:spTree>
    <p:extLst>
      <p:ext uri="{BB962C8B-B14F-4D97-AF65-F5344CB8AC3E}">
        <p14:creationId xmlns:p14="http://schemas.microsoft.com/office/powerpoint/2010/main" val="71046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0A8A9-F95F-E6F5-75CA-DD183C1C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54D725-68F4-DD0A-E258-EC94DA560891}"/>
              </a:ext>
            </a:extLst>
          </p:cNvPr>
          <p:cNvSpPr txBox="1"/>
          <p:nvPr/>
        </p:nvSpPr>
        <p:spPr>
          <a:xfrm>
            <a:off x="278631" y="315293"/>
            <a:ext cx="113567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omic Sans MS" panose="030F0902030302020204" pitchFamily="66" charset="0"/>
              </a:rPr>
              <a:t>Back to the </a:t>
            </a:r>
            <a:r>
              <a:rPr lang="en-US" sz="6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REV</a:t>
            </a:r>
            <a:r>
              <a:rPr lang="en-US" sz="6000" b="1" dirty="0">
                <a:latin typeface="Comic Sans MS" panose="030F0902030302020204" pitchFamily="66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Vector:</a:t>
            </a:r>
          </a:p>
          <a:p>
            <a:endParaRPr lang="en-US" sz="48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It keeps the </a:t>
            </a:r>
            <a:r>
              <a:rPr lang="en-US" sz="4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Circle</a:t>
            </a: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It includes Blood </a:t>
            </a:r>
            <a:r>
              <a:rPr lang="en-US" sz="4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Volume</a:t>
            </a: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It takes into account </a:t>
            </a:r>
            <a:r>
              <a:rPr lang="en-US" sz="4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Energy</a:t>
            </a: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It speaks the </a:t>
            </a:r>
            <a:r>
              <a:rPr lang="en-US" sz="4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Language</a:t>
            </a: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of the Body in terms of Cardiovascular Control.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It is a Simple, Integrated </a:t>
            </a:r>
            <a:r>
              <a:rPr lang="en-US" sz="4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Visual</a:t>
            </a:r>
            <a:r>
              <a:rPr lang="en-US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Tool.</a:t>
            </a:r>
            <a:r>
              <a:rPr lang="en-US" sz="4400" b="1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5A1C-812C-4295-7007-34E080C7E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04D2D4-5504-256E-D6D8-EE1820AC4F55}"/>
              </a:ext>
            </a:extLst>
          </p:cNvPr>
          <p:cNvCxnSpPr/>
          <p:nvPr/>
        </p:nvCxnSpPr>
        <p:spPr>
          <a:xfrm>
            <a:off x="1109362" y="1848477"/>
            <a:ext cx="0" cy="401594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9713C8-6486-68DE-DE36-06F9206493E3}"/>
              </a:ext>
            </a:extLst>
          </p:cNvPr>
          <p:cNvCxnSpPr>
            <a:cxnSpLocks/>
          </p:cNvCxnSpPr>
          <p:nvPr/>
        </p:nvCxnSpPr>
        <p:spPr>
          <a:xfrm flipH="1">
            <a:off x="1109362" y="5883645"/>
            <a:ext cx="5748566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E639DD-3715-1783-AE44-F9C7B1C06551}"/>
              </a:ext>
            </a:extLst>
          </p:cNvPr>
          <p:cNvCxnSpPr>
            <a:cxnSpLocks/>
          </p:cNvCxnSpPr>
          <p:nvPr/>
        </p:nvCxnSpPr>
        <p:spPr>
          <a:xfrm flipH="1">
            <a:off x="1109362" y="3051201"/>
            <a:ext cx="3433609" cy="217586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6C674-050E-F9FE-760A-68564AD06194}"/>
              </a:ext>
            </a:extLst>
          </p:cNvPr>
          <p:cNvCxnSpPr>
            <a:cxnSpLocks/>
          </p:cNvCxnSpPr>
          <p:nvPr/>
        </p:nvCxnSpPr>
        <p:spPr>
          <a:xfrm flipH="1">
            <a:off x="4542971" y="2366529"/>
            <a:ext cx="1118091" cy="675061"/>
          </a:xfrm>
          <a:prstGeom prst="line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88F347-CD8B-A18C-8A47-B5C37CE53580}"/>
              </a:ext>
            </a:extLst>
          </p:cNvPr>
          <p:cNvSpPr txBox="1"/>
          <p:nvPr/>
        </p:nvSpPr>
        <p:spPr>
          <a:xfrm>
            <a:off x="406401" y="3626302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CA40C-03C5-D3C3-F635-864B78DEFF46}"/>
              </a:ext>
            </a:extLst>
          </p:cNvPr>
          <p:cNvSpPr txBox="1"/>
          <p:nvPr/>
        </p:nvSpPr>
        <p:spPr>
          <a:xfrm>
            <a:off x="3363512" y="5958472"/>
            <a:ext cx="638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B399B-C900-91E6-8A55-0D3D6FD79CAD}"/>
              </a:ext>
            </a:extLst>
          </p:cNvPr>
          <p:cNvSpPr txBox="1"/>
          <p:nvPr/>
        </p:nvSpPr>
        <p:spPr>
          <a:xfrm rot="19628402">
            <a:off x="4088314" y="1728951"/>
            <a:ext cx="1309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2400" b="1" dirty="0">
                <a:solidFill>
                  <a:srgbClr val="FF0000"/>
                </a:solidFill>
              </a:rPr>
              <a:t>nergy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755469-D2FC-BEDC-1A5B-4A4116ED074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163862" y="5236680"/>
            <a:ext cx="3436524" cy="2668"/>
          </a:xfrm>
          <a:prstGeom prst="line">
            <a:avLst/>
          </a:prstGeom>
          <a:ln w="603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2599CD-8B02-8EE6-FF93-334FEBE66CEE}"/>
              </a:ext>
            </a:extLst>
          </p:cNvPr>
          <p:cNvSpPr txBox="1"/>
          <p:nvPr/>
        </p:nvSpPr>
        <p:spPr>
          <a:xfrm>
            <a:off x="4600386" y="4823849"/>
            <a:ext cx="2257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V</a:t>
            </a:r>
            <a:r>
              <a:rPr lang="en-US" sz="2400" b="1" dirty="0">
                <a:solidFill>
                  <a:srgbClr val="FF0000"/>
                </a:solidFill>
              </a:rPr>
              <a:t>olume </a:t>
            </a:r>
            <a:r>
              <a:rPr lang="en-US" sz="2400" b="1" dirty="0"/>
              <a:t>(PVP)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BA2A102-8014-8560-E407-2CB0A19F74E6}"/>
              </a:ext>
            </a:extLst>
          </p:cNvPr>
          <p:cNvSpPr/>
          <p:nvPr/>
        </p:nvSpPr>
        <p:spPr>
          <a:xfrm rot="399881">
            <a:off x="1389845" y="4039040"/>
            <a:ext cx="2307772" cy="2208475"/>
          </a:xfrm>
          <a:prstGeom prst="arc">
            <a:avLst>
              <a:gd name="adj1" fmla="val 17051584"/>
              <a:gd name="adj2" fmla="val 0"/>
            </a:avLst>
          </a:prstGeom>
          <a:ln w="63500"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2912E-4905-61E1-7DF3-350EE8660470}"/>
              </a:ext>
            </a:extLst>
          </p:cNvPr>
          <p:cNvSpPr txBox="1"/>
          <p:nvPr/>
        </p:nvSpPr>
        <p:spPr>
          <a:xfrm>
            <a:off x="3573699" y="4049780"/>
            <a:ext cx="1938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esistance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647AC-26DB-1FE6-987E-EE9112BFC545}"/>
              </a:ext>
            </a:extLst>
          </p:cNvPr>
          <p:cNvSpPr txBox="1"/>
          <p:nvPr/>
        </p:nvSpPr>
        <p:spPr>
          <a:xfrm>
            <a:off x="1279191" y="360640"/>
            <a:ext cx="544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/>
              <a:t>The </a:t>
            </a:r>
            <a:r>
              <a:rPr lang="en-US" sz="6000" b="1" i="1" dirty="0">
                <a:solidFill>
                  <a:srgbClr val="FF0000"/>
                </a:solidFill>
              </a:rPr>
              <a:t>REV</a:t>
            </a:r>
            <a:r>
              <a:rPr lang="en-US" sz="6000" b="1" i="1" dirty="0"/>
              <a:t> Vector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5191B4-64B8-BF36-2B15-3AD32D49BFE4}"/>
              </a:ext>
            </a:extLst>
          </p:cNvPr>
          <p:cNvGrpSpPr/>
          <p:nvPr/>
        </p:nvGrpSpPr>
        <p:grpSpPr>
          <a:xfrm>
            <a:off x="7909067" y="56489"/>
            <a:ext cx="3805181" cy="3456377"/>
            <a:chOff x="7753697" y="40908"/>
            <a:chExt cx="3805181" cy="3456377"/>
          </a:xfrm>
        </p:grpSpPr>
        <p:pic>
          <p:nvPicPr>
            <p:cNvPr id="4" name="Picture 3" descr="A diagram of a stretch receptor&#10;&#10;AI-generated content may be incorrect.">
              <a:extLst>
                <a:ext uri="{FF2B5EF4-FFF2-40B4-BE49-F238E27FC236}">
                  <a16:creationId xmlns:a16="http://schemas.microsoft.com/office/drawing/2014/main" id="{B5740727-9E20-5FE3-06D4-EED991C47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3697" y="40908"/>
              <a:ext cx="3805181" cy="337608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02608-213E-C198-B403-FD9B1E3B43FA}"/>
                </a:ext>
              </a:extLst>
            </p:cNvPr>
            <p:cNvCxnSpPr>
              <a:cxnSpLocks/>
            </p:cNvCxnSpPr>
            <p:nvPr/>
          </p:nvCxnSpPr>
          <p:spPr>
            <a:xfrm>
              <a:off x="8186057" y="1469833"/>
              <a:ext cx="377372" cy="446007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030CC5-1FCF-3326-2685-28563E9B6A0C}"/>
                </a:ext>
              </a:extLst>
            </p:cNvPr>
            <p:cNvSpPr txBox="1"/>
            <p:nvPr/>
          </p:nvSpPr>
          <p:spPr>
            <a:xfrm>
              <a:off x="8307095" y="1915840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V</a:t>
              </a:r>
              <a:r>
                <a:rPr lang="en-US" b="1" dirty="0">
                  <a:solidFill>
                    <a:srgbClr val="FF0000"/>
                  </a:solidFill>
                </a:rPr>
                <a:t>olume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7797B0-CB98-FE10-4176-42C9F7DC2E2E}"/>
                </a:ext>
              </a:extLst>
            </p:cNvPr>
            <p:cNvSpPr txBox="1"/>
            <p:nvPr/>
          </p:nvSpPr>
          <p:spPr>
            <a:xfrm>
              <a:off x="7849331" y="3035620"/>
              <a:ext cx="9389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nergy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D43627-20E1-E35A-4157-8DC2CDF4FA73}"/>
                </a:ext>
              </a:extLst>
            </p:cNvPr>
            <p:cNvSpPr txBox="1"/>
            <p:nvPr/>
          </p:nvSpPr>
          <p:spPr>
            <a:xfrm rot="20464217">
              <a:off x="9996507" y="1804219"/>
              <a:ext cx="1290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R</a:t>
              </a:r>
              <a:r>
                <a:rPr lang="en-US" sz="1600" b="1" dirty="0">
                  <a:solidFill>
                    <a:srgbClr val="FF0000"/>
                  </a:solidFill>
                </a:rPr>
                <a:t>esistance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63FA68-E832-2C38-47DB-F0DB8AA52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1788" y="1469833"/>
              <a:ext cx="297184" cy="505511"/>
            </a:xfrm>
            <a:prstGeom prst="line">
              <a:avLst/>
            </a:prstGeom>
            <a:ln w="34925">
              <a:solidFill>
                <a:srgbClr val="00B050"/>
              </a:solidFill>
              <a:prstDash val="soli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5B0047A-206B-C49E-DC6C-F13BE56FDE4A}"/>
              </a:ext>
            </a:extLst>
          </p:cNvPr>
          <p:cNvSpPr txBox="1"/>
          <p:nvPr/>
        </p:nvSpPr>
        <p:spPr>
          <a:xfrm>
            <a:off x="8133615" y="3907443"/>
            <a:ext cx="3588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Afferent (Sensed)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B050"/>
                </a:solidFill>
              </a:rPr>
              <a:t>Stretch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Efferent (Controlled)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Energy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(HR x Inotropy)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Volume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E06105-F2FA-B237-0D01-7A234A2F02FF}"/>
              </a:ext>
            </a:extLst>
          </p:cNvPr>
          <p:cNvCxnSpPr>
            <a:cxnSpLocks/>
          </p:cNvCxnSpPr>
          <p:nvPr/>
        </p:nvCxnSpPr>
        <p:spPr>
          <a:xfrm>
            <a:off x="7431314" y="0"/>
            <a:ext cx="0" cy="686624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F92D75-1D15-9A8D-8832-01EC5F4DEBBF}"/>
              </a:ext>
            </a:extLst>
          </p:cNvPr>
          <p:cNvCxnSpPr>
            <a:cxnSpLocks/>
          </p:cNvCxnSpPr>
          <p:nvPr/>
        </p:nvCxnSpPr>
        <p:spPr>
          <a:xfrm flipH="1">
            <a:off x="7431314" y="3626302"/>
            <a:ext cx="476068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F039D07-4055-BF8C-D6A1-2C224EF24334}"/>
              </a:ext>
            </a:extLst>
          </p:cNvPr>
          <p:cNvSpPr/>
          <p:nvPr/>
        </p:nvSpPr>
        <p:spPr>
          <a:xfrm>
            <a:off x="9206807" y="3041590"/>
            <a:ext cx="1328671" cy="24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54F6F4D-5427-0EC5-D6C6-9B6F6EC96B78}"/>
              </a:ext>
            </a:extLst>
          </p:cNvPr>
          <p:cNvSpPr/>
          <p:nvPr/>
        </p:nvSpPr>
        <p:spPr>
          <a:xfrm>
            <a:off x="8633788" y="1073426"/>
            <a:ext cx="1027047" cy="335471"/>
          </a:xfrm>
          <a:prstGeom prst="roundRect">
            <a:avLst/>
          </a:prstGeom>
          <a:solidFill>
            <a:srgbClr val="00B050">
              <a:alpha val="3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BB4FDD-D676-8BA8-94A4-2A836C685902}"/>
              </a:ext>
            </a:extLst>
          </p:cNvPr>
          <p:cNvSpPr/>
          <p:nvPr/>
        </p:nvSpPr>
        <p:spPr>
          <a:xfrm>
            <a:off x="8530113" y="4316655"/>
            <a:ext cx="1130722" cy="335471"/>
          </a:xfrm>
          <a:prstGeom prst="roundRect">
            <a:avLst/>
          </a:prstGeom>
          <a:solidFill>
            <a:srgbClr val="00B050">
              <a:alpha val="3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682CD-791B-90A9-3165-0BD5594A926E}"/>
              </a:ext>
            </a:extLst>
          </p:cNvPr>
          <p:cNvSpPr txBox="1"/>
          <p:nvPr/>
        </p:nvSpPr>
        <p:spPr>
          <a:xfrm>
            <a:off x="1612978" y="98110"/>
            <a:ext cx="448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(View in Slide Show Mode to see Animation)</a:t>
            </a:r>
          </a:p>
        </p:txBody>
      </p:sp>
    </p:spTree>
    <p:extLst>
      <p:ext uri="{BB962C8B-B14F-4D97-AF65-F5344CB8AC3E}">
        <p14:creationId xmlns:p14="http://schemas.microsoft.com/office/powerpoint/2010/main" val="4260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xit" presetSubtype="2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5158C-568C-31A0-3B46-30FB69979D70}"/>
              </a:ext>
            </a:extLst>
          </p:cNvPr>
          <p:cNvSpPr txBox="1"/>
          <p:nvPr/>
        </p:nvSpPr>
        <p:spPr>
          <a:xfrm>
            <a:off x="357808" y="1281359"/>
            <a:ext cx="1129085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Harvey W. On the motion of the heart and blood in animals (1628). London: G.P. Putnam’s Sons; 1897. Translated by Robert Willis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Guyton AC. Determination of cardiac output by equating venous return curves with cardiac response curves. </a:t>
            </a:r>
            <a:r>
              <a:rPr lang="en-US" dirty="0" err="1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Physiol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Rev 1955; 35: 123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9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Munis JR. Just enough physiology. New York, NY: Oxford University Press/Mayo Clinic Scientific Press; 2012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Starling EH. Some points in the pathology of heart disease. Lancet 1897; 149: 652-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Munis JR, Bhatia S, Lozada LJ. Peripheral venous pressure as a hemodynamic variable in neurosurgical patients. </a:t>
            </a:r>
            <a:r>
              <a:rPr lang="en-US" dirty="0" err="1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Anesth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Analg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2001; 92: 172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9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Levy MN. The cardiac and vascular factors that determine systemic blood flow. Circ Res 1979; 44: 739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47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Munis JR. A return to the venous return controversy: a visual aid for combatants. Am J </a:t>
            </a:r>
            <a:r>
              <a:rPr lang="en-US" dirty="0" err="1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Physiol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Heart Circ </a:t>
            </a:r>
            <a:r>
              <a:rPr lang="en-US" dirty="0" err="1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Physiol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2013; 304: H487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8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Munis JR. The value of circular reasoning: what Harvey taught, a</a:t>
            </a:r>
            <a:r>
              <a:rPr lang="en-US" dirty="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nd we forgot. Br J Anaesth 2024; 132: 649-52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4E92-FF01-CD77-01DD-CCB55E532774}"/>
              </a:ext>
            </a:extLst>
          </p:cNvPr>
          <p:cNvSpPr txBox="1"/>
          <p:nvPr/>
        </p:nvSpPr>
        <p:spPr>
          <a:xfrm>
            <a:off x="357808" y="221329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50122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35E9B8-B73A-FCB9-0A0F-3453DA0225A3}"/>
              </a:ext>
            </a:extLst>
          </p:cNvPr>
          <p:cNvSpPr/>
          <p:nvPr/>
        </p:nvSpPr>
        <p:spPr>
          <a:xfrm>
            <a:off x="2064328" y="3813766"/>
            <a:ext cx="7772400" cy="249040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8BF65-7DD2-6AF4-AF2D-D49C5B82B100}"/>
              </a:ext>
            </a:extLst>
          </p:cNvPr>
          <p:cNvSpPr txBox="1"/>
          <p:nvPr/>
        </p:nvSpPr>
        <p:spPr>
          <a:xfrm>
            <a:off x="833181" y="711200"/>
            <a:ext cx="10525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latin typeface="Algerian" pitchFamily="82" charset="77"/>
              </a:rPr>
              <a:t>Something </a:t>
            </a:r>
            <a:r>
              <a:rPr lang="en-US" sz="4800" u="sng" dirty="0">
                <a:solidFill>
                  <a:srgbClr val="0070C0"/>
                </a:solidFill>
                <a:latin typeface="Algerian" pitchFamily="82" charset="77"/>
              </a:rPr>
              <a:t>OLD</a:t>
            </a:r>
            <a:r>
              <a:rPr lang="en-US" sz="4800" dirty="0">
                <a:solidFill>
                  <a:srgbClr val="0070C0"/>
                </a:solidFill>
                <a:latin typeface="Algerian" pitchFamily="82" charset="77"/>
              </a:rPr>
              <a:t> </a:t>
            </a:r>
            <a:r>
              <a:rPr lang="en-US" sz="4800" dirty="0"/>
              <a:t>and </a:t>
            </a:r>
            <a:r>
              <a:rPr lang="en-US" sz="4800" b="1" u="sng" dirty="0"/>
              <a:t>Something</a:t>
            </a:r>
            <a:r>
              <a:rPr lang="en-US" sz="4800" u="sng" dirty="0"/>
              <a:t> </a:t>
            </a:r>
            <a:r>
              <a:rPr lang="en-US" sz="4800" b="1" u="sng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D3C60B9-F750-E787-93E1-594A1D8F196A}"/>
              </a:ext>
            </a:extLst>
          </p:cNvPr>
          <p:cNvSpPr/>
          <p:nvPr/>
        </p:nvSpPr>
        <p:spPr>
          <a:xfrm>
            <a:off x="1535546" y="1542197"/>
            <a:ext cx="3975100" cy="4432300"/>
          </a:xfrm>
          <a:prstGeom prst="arc">
            <a:avLst>
              <a:gd name="adj1" fmla="val 17169545"/>
              <a:gd name="adj2" fmla="val 0"/>
            </a:avLst>
          </a:prstGeom>
          <a:ln w="1905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0D076EF-67E7-E547-09E5-AD6F7F8F6A08}"/>
              </a:ext>
            </a:extLst>
          </p:cNvPr>
          <p:cNvSpPr/>
          <p:nvPr/>
        </p:nvSpPr>
        <p:spPr>
          <a:xfrm rot="15349956">
            <a:off x="6054732" y="1511677"/>
            <a:ext cx="4196983" cy="4503509"/>
          </a:xfrm>
          <a:prstGeom prst="arc">
            <a:avLst>
              <a:gd name="adj1" fmla="val 17041915"/>
              <a:gd name="adj2" fmla="val 0"/>
            </a:avLst>
          </a:prstGeom>
          <a:ln w="1905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D7CA3-87AC-639D-63E1-4FFC0BDF3F1B}"/>
              </a:ext>
            </a:extLst>
          </p:cNvPr>
          <p:cNvSpPr txBox="1"/>
          <p:nvPr/>
        </p:nvSpPr>
        <p:spPr>
          <a:xfrm>
            <a:off x="2570900" y="3853538"/>
            <a:ext cx="70501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 </a:t>
            </a:r>
            <a:r>
              <a:rPr lang="en-US" sz="4800" b="1" i="1" u="sng" dirty="0">
                <a:solidFill>
                  <a:schemeClr val="bg1"/>
                </a:solidFill>
              </a:rPr>
              <a:t>DIFFERENT</a:t>
            </a:r>
            <a:r>
              <a:rPr lang="en-US" sz="4800" b="1" dirty="0">
                <a:solidFill>
                  <a:schemeClr val="bg1"/>
                </a:solidFill>
              </a:rPr>
              <a:t> way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of visualizing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Cardiovascular Function</a:t>
            </a:r>
          </a:p>
        </p:txBody>
      </p:sp>
    </p:spTree>
    <p:extLst>
      <p:ext uri="{BB962C8B-B14F-4D97-AF65-F5344CB8AC3E}">
        <p14:creationId xmlns:p14="http://schemas.microsoft.com/office/powerpoint/2010/main" val="276524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AEBC46-9092-6B69-B8D2-652EB280CBD7}"/>
              </a:ext>
            </a:extLst>
          </p:cNvPr>
          <p:cNvSpPr txBox="1"/>
          <p:nvPr/>
        </p:nvSpPr>
        <p:spPr>
          <a:xfrm>
            <a:off x="2176265" y="377753"/>
            <a:ext cx="736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lgerian" pitchFamily="82" charset="77"/>
              </a:rPr>
              <a:t>… It all began in 1628: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5F001-3F72-A250-3573-CF8C4F622360}"/>
              </a:ext>
            </a:extLst>
          </p:cNvPr>
          <p:cNvGrpSpPr/>
          <p:nvPr/>
        </p:nvGrpSpPr>
        <p:grpSpPr>
          <a:xfrm>
            <a:off x="734291" y="2230581"/>
            <a:ext cx="5860473" cy="4100946"/>
            <a:chOff x="-98713" y="1953490"/>
            <a:chExt cx="5760027" cy="4218709"/>
          </a:xfrm>
        </p:grpSpPr>
        <p:pic>
          <p:nvPicPr>
            <p:cNvPr id="1026" name="Picture 2" descr="William Harvey on the Blood">
              <a:extLst>
                <a:ext uri="{FF2B5EF4-FFF2-40B4-BE49-F238E27FC236}">
                  <a16:creationId xmlns:a16="http://schemas.microsoft.com/office/drawing/2014/main" id="{F2885C34-3C9E-2DB0-F07D-6985B2FC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713" y="2146299"/>
              <a:ext cx="5760027" cy="3840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C4866C-5D12-DDE4-8857-1C5BF9B4A141}"/>
                </a:ext>
              </a:extLst>
            </p:cNvPr>
            <p:cNvGrpSpPr/>
            <p:nvPr/>
          </p:nvGrpSpPr>
          <p:grpSpPr>
            <a:xfrm>
              <a:off x="616527" y="1953490"/>
              <a:ext cx="4471555" cy="4218709"/>
              <a:chOff x="3730336" y="1877291"/>
              <a:chExt cx="4471555" cy="4218709"/>
            </a:xfrm>
          </p:grpSpPr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0F913A5B-D493-A476-86A0-2C584CA658F1}"/>
                  </a:ext>
                </a:extLst>
              </p:cNvPr>
              <p:cNvSpPr/>
              <p:nvPr/>
            </p:nvSpPr>
            <p:spPr>
              <a:xfrm>
                <a:off x="4197927" y="1877291"/>
                <a:ext cx="4003964" cy="4211782"/>
              </a:xfrm>
              <a:prstGeom prst="arc">
                <a:avLst>
                  <a:gd name="adj1" fmla="val 16200000"/>
                  <a:gd name="adj2" fmla="val 5360335"/>
                </a:avLst>
              </a:prstGeom>
              <a:ln w="190500">
                <a:solidFill>
                  <a:srgbClr val="0070C0"/>
                </a:solidFill>
                <a:head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A41881DB-D3BA-C5E8-B015-8E7627334B23}"/>
                  </a:ext>
                </a:extLst>
              </p:cNvPr>
              <p:cNvSpPr/>
              <p:nvPr/>
            </p:nvSpPr>
            <p:spPr>
              <a:xfrm rot="10800000">
                <a:off x="3730336" y="1884218"/>
                <a:ext cx="4003964" cy="4211782"/>
              </a:xfrm>
              <a:prstGeom prst="arc">
                <a:avLst>
                  <a:gd name="adj1" fmla="val 16200000"/>
                  <a:gd name="adj2" fmla="val 5360335"/>
                </a:avLst>
              </a:prstGeom>
              <a:ln w="190500">
                <a:solidFill>
                  <a:srgbClr val="FF0000"/>
                </a:solidFill>
                <a:head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788595-7176-3394-F8D2-4DBA20A1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76" y="1717962"/>
            <a:ext cx="3278059" cy="46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433804-10A0-E649-F689-626EC4914C8B}"/>
              </a:ext>
            </a:extLst>
          </p:cNvPr>
          <p:cNvSpPr txBox="1"/>
          <p:nvPr/>
        </p:nvSpPr>
        <p:spPr>
          <a:xfrm>
            <a:off x="935751" y="2274838"/>
            <a:ext cx="10579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Circulation is, in fact … a Circle.</a:t>
            </a:r>
          </a:p>
          <a:p>
            <a:endParaRPr lang="en-US" sz="4800" b="1" dirty="0">
              <a:solidFill>
                <a:srgbClr val="002060"/>
              </a:solidFill>
            </a:endParaRPr>
          </a:p>
          <a:p>
            <a:r>
              <a:rPr lang="en-US" sz="4800" b="1" dirty="0">
                <a:solidFill>
                  <a:srgbClr val="002060"/>
                </a:solidFill>
              </a:rPr>
              <a:t>… and circles are hard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45544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7565-33E0-B37B-0448-C0609ACA7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C89247-439D-F3B3-C866-088BFDD7B38C}"/>
              </a:ext>
            </a:extLst>
          </p:cNvPr>
          <p:cNvSpPr txBox="1"/>
          <p:nvPr/>
        </p:nvSpPr>
        <p:spPr>
          <a:xfrm>
            <a:off x="2169284" y="500620"/>
            <a:ext cx="785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lgerian" pitchFamily="82" charset="77"/>
              </a:rPr>
              <a:t>… and continued in 1897:</a:t>
            </a:r>
          </a:p>
        </p:txBody>
      </p:sp>
      <p:pic>
        <p:nvPicPr>
          <p:cNvPr id="2050" name="Picture 2" descr="Ernest Henry Starling | Cardiac physiology, Hormone research, Homeostasis |  Britannica">
            <a:extLst>
              <a:ext uri="{FF2B5EF4-FFF2-40B4-BE49-F238E27FC236}">
                <a16:creationId xmlns:a16="http://schemas.microsoft.com/office/drawing/2014/main" id="{F6498E15-A44F-A53E-39E9-EF71209B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6" y="2225104"/>
            <a:ext cx="45212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A8CE263F-FBF6-A20C-FBB3-8B4136B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07" y="1911927"/>
            <a:ext cx="6520771" cy="40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5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E5B4-014F-159B-53AC-6A0A44F4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504C2-9DD3-EF86-6A05-615AED6DB4A7}"/>
              </a:ext>
            </a:extLst>
          </p:cNvPr>
          <p:cNvSpPr txBox="1"/>
          <p:nvPr/>
        </p:nvSpPr>
        <p:spPr>
          <a:xfrm>
            <a:off x="389278" y="2838734"/>
            <a:ext cx="114887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And, within that circle, there is a magical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Point:</a:t>
            </a:r>
          </a:p>
        </p:txBody>
      </p:sp>
    </p:spTree>
    <p:extLst>
      <p:ext uri="{BB962C8B-B14F-4D97-AF65-F5344CB8AC3E}">
        <p14:creationId xmlns:p14="http://schemas.microsoft.com/office/powerpoint/2010/main" val="193095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233C1E-78BB-A45B-2183-07E6A302823C}"/>
              </a:ext>
            </a:extLst>
          </p:cNvPr>
          <p:cNvSpPr txBox="1"/>
          <p:nvPr/>
        </p:nvSpPr>
        <p:spPr>
          <a:xfrm>
            <a:off x="1483057" y="1228397"/>
            <a:ext cx="96353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4000" b="1" i="1" dirty="0"/>
              <a:t>“Somewhere in the circulation there must be a point where the pressure is neither raised nor lowered and where, therefore, the pressure is independent of cardiac activity.”</a:t>
            </a:r>
          </a:p>
          <a:p>
            <a:pPr eaLnBrk="0" hangingPunct="0">
              <a:defRPr/>
            </a:pPr>
            <a:endParaRPr lang="en-US" altLang="en-US" sz="4000" b="1" i="1" dirty="0"/>
          </a:p>
          <a:p>
            <a:pPr eaLnBrk="0" hangingPunct="0">
              <a:defRPr/>
            </a:pPr>
            <a:r>
              <a:rPr lang="en-US" altLang="en-US" sz="4000" b="1" i="1" dirty="0"/>
              <a:t>                                           - Ernest Starling, 1897</a:t>
            </a:r>
          </a:p>
        </p:txBody>
      </p:sp>
    </p:spTree>
    <p:extLst>
      <p:ext uri="{BB962C8B-B14F-4D97-AF65-F5344CB8AC3E}">
        <p14:creationId xmlns:p14="http://schemas.microsoft.com/office/powerpoint/2010/main" val="326657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8FD78-0052-93F9-C64B-233FC94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FC6018-8139-3E26-0EB5-1DD5DDDEFA6F}"/>
              </a:ext>
            </a:extLst>
          </p:cNvPr>
          <p:cNvSpPr txBox="1"/>
          <p:nvPr/>
        </p:nvSpPr>
        <p:spPr>
          <a:xfrm>
            <a:off x="740690" y="797510"/>
            <a:ext cx="10710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Ernest Starling called the pressure at that magical point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“</a:t>
            </a:r>
            <a:r>
              <a:rPr lang="en-US" sz="4800" b="1" i="1" u="sng" dirty="0">
                <a:solidFill>
                  <a:srgbClr val="002060"/>
                </a:solidFill>
              </a:rPr>
              <a:t>Mean Systemic Pressure</a:t>
            </a:r>
            <a:r>
              <a:rPr lang="en-US" sz="4800" b="1" dirty="0"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or “P</a:t>
            </a:r>
            <a:r>
              <a:rPr lang="en-US" sz="4800" b="1" baseline="-25000" dirty="0">
                <a:solidFill>
                  <a:srgbClr val="002060"/>
                </a:solidFill>
              </a:rPr>
              <a:t>ms</a:t>
            </a:r>
            <a:r>
              <a:rPr lang="en-US" sz="4800" b="1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sz="48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Importantly: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P</a:t>
            </a:r>
            <a:r>
              <a:rPr lang="en-US" sz="4800" b="1" baseline="-25000" dirty="0">
                <a:solidFill>
                  <a:srgbClr val="002060"/>
                </a:solidFill>
              </a:rPr>
              <a:t>ms</a:t>
            </a:r>
            <a:r>
              <a:rPr lang="en-US" sz="4800" b="1" dirty="0">
                <a:solidFill>
                  <a:srgbClr val="002060"/>
                </a:solidFill>
              </a:rPr>
              <a:t> is also </a:t>
            </a:r>
            <a:r>
              <a:rPr lang="en-US" sz="4800" b="1" i="1" u="sng" dirty="0">
                <a:solidFill>
                  <a:srgbClr val="002060"/>
                </a:solidFill>
              </a:rPr>
              <a:t>circulatory arrest pressure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74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699</Words>
  <Application>Microsoft Macintosh PowerPoint</Application>
  <PresentationFormat>Widescreen</PresentationFormat>
  <Paragraphs>132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Aptos</vt:lpstr>
      <vt:lpstr>Aptos Display</vt:lpstr>
      <vt:lpstr>Arial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munis</dc:creator>
  <cp:lastModifiedBy>james munis</cp:lastModifiedBy>
  <cp:revision>62</cp:revision>
  <dcterms:created xsi:type="dcterms:W3CDTF">2025-06-03T17:43:20Z</dcterms:created>
  <dcterms:modified xsi:type="dcterms:W3CDTF">2025-06-28T20:10:45Z</dcterms:modified>
</cp:coreProperties>
</file>