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99" r:id="rId4"/>
  </p:sldMasterIdLst>
  <p:notesMasterIdLst>
    <p:notesMasterId r:id="rId67"/>
  </p:notesMasterIdLst>
  <p:sldIdLst>
    <p:sldId id="343" r:id="rId5"/>
    <p:sldId id="306" r:id="rId6"/>
    <p:sldId id="357" r:id="rId7"/>
    <p:sldId id="296" r:id="rId8"/>
    <p:sldId id="300" r:id="rId9"/>
    <p:sldId id="324" r:id="rId10"/>
    <p:sldId id="294" r:id="rId11"/>
    <p:sldId id="328" r:id="rId12"/>
    <p:sldId id="334" r:id="rId13"/>
    <p:sldId id="297" r:id="rId14"/>
    <p:sldId id="307" r:id="rId15"/>
    <p:sldId id="308" r:id="rId16"/>
    <p:sldId id="309" r:id="rId17"/>
    <p:sldId id="336" r:id="rId18"/>
    <p:sldId id="321" r:id="rId19"/>
    <p:sldId id="320" r:id="rId20"/>
    <p:sldId id="356" r:id="rId21"/>
    <p:sldId id="322" r:id="rId22"/>
    <p:sldId id="323" r:id="rId23"/>
    <p:sldId id="329" r:id="rId24"/>
    <p:sldId id="302" r:id="rId25"/>
    <p:sldId id="337" r:id="rId26"/>
    <p:sldId id="318" r:id="rId27"/>
    <p:sldId id="325" r:id="rId28"/>
    <p:sldId id="326" r:id="rId29"/>
    <p:sldId id="299" r:id="rId30"/>
    <p:sldId id="335" r:id="rId31"/>
    <p:sldId id="298" r:id="rId32"/>
    <p:sldId id="319" r:id="rId33"/>
    <p:sldId id="330" r:id="rId34"/>
    <p:sldId id="262" r:id="rId35"/>
    <p:sldId id="288" r:id="rId36"/>
    <p:sldId id="304" r:id="rId37"/>
    <p:sldId id="293" r:id="rId38"/>
    <p:sldId id="275" r:id="rId39"/>
    <p:sldId id="341" r:id="rId40"/>
    <p:sldId id="317" r:id="rId41"/>
    <p:sldId id="339" r:id="rId42"/>
    <p:sldId id="332" r:id="rId43"/>
    <p:sldId id="333" r:id="rId44"/>
    <p:sldId id="340" r:id="rId45"/>
    <p:sldId id="316" r:id="rId46"/>
    <p:sldId id="331" r:id="rId47"/>
    <p:sldId id="267" r:id="rId48"/>
    <p:sldId id="342" r:id="rId49"/>
    <p:sldId id="265" r:id="rId50"/>
    <p:sldId id="286" r:id="rId51"/>
    <p:sldId id="266" r:id="rId52"/>
    <p:sldId id="311" r:id="rId53"/>
    <p:sldId id="313" r:id="rId54"/>
    <p:sldId id="314" r:id="rId55"/>
    <p:sldId id="327" r:id="rId56"/>
    <p:sldId id="283" r:id="rId57"/>
    <p:sldId id="280" r:id="rId58"/>
    <p:sldId id="290" r:id="rId59"/>
    <p:sldId id="279" r:id="rId60"/>
    <p:sldId id="305" r:id="rId61"/>
    <p:sldId id="278" r:id="rId62"/>
    <p:sldId id="285" r:id="rId63"/>
    <p:sldId id="287" r:id="rId64"/>
    <p:sldId id="312" r:id="rId65"/>
    <p:sldId id="282"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6600"/>
    <a:srgbClr val="0000FF"/>
    <a:srgbClr val="E86928"/>
    <a:srgbClr val="00FF00"/>
    <a:srgbClr val="00CC00"/>
    <a:srgbClr val="0A49F8"/>
    <a:srgbClr val="1D5FB4"/>
    <a:srgbClr val="A94A1F"/>
    <a:srgbClr val="3B20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43"/>
  </p:normalViewPr>
  <p:slideViewPr>
    <p:cSldViewPr>
      <p:cViewPr varScale="1">
        <p:scale>
          <a:sx n="115" d="100"/>
          <a:sy n="115" d="100"/>
        </p:scale>
        <p:origin x="1464" y="192"/>
      </p:cViewPr>
      <p:guideLst>
        <p:guide orient="horz" pos="2160"/>
        <p:guide pos="2880"/>
      </p:guideLst>
    </p:cSldViewPr>
  </p:slideViewPr>
  <p:notesTextViewPr>
    <p:cViewPr>
      <p:scale>
        <a:sx n="1" d="1"/>
        <a:sy n="1" d="1"/>
      </p:scale>
      <p:origin x="0" y="0"/>
    </p:cViewPr>
  </p:notesTextViewPr>
  <p:sorterViewPr>
    <p:cViewPr>
      <p:scale>
        <a:sx n="51" d="100"/>
        <a:sy n="51" d="100"/>
      </p:scale>
      <p:origin x="0" y="550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B40D9F-D6B1-4477-B39B-34DFB69CFEDC}" type="datetimeFigureOut">
              <a:rPr lang="en-US" smtClean="0"/>
              <a:t>9/27/26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46090E-E0CC-4349-9E04-3AD539A57238}" type="slidenum">
              <a:rPr lang="en-US" smtClean="0"/>
              <a:t>‹#›</a:t>
            </a:fld>
            <a:endParaRPr lang="en-US"/>
          </a:p>
        </p:txBody>
      </p:sp>
    </p:spTree>
    <p:extLst>
      <p:ext uri="{BB962C8B-B14F-4D97-AF65-F5344CB8AC3E}">
        <p14:creationId xmlns:p14="http://schemas.microsoft.com/office/powerpoint/2010/main" val="211299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072EBA-250B-453B-8F10-73D0C311CEBC}" type="slidenum">
              <a:rPr lang="en-US" altLang="en-US"/>
              <a:pPr/>
              <a:t>43</a:t>
            </a:fld>
            <a:endParaRPr lang="en-US" altLang="en-US"/>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243668-5CC6-4577-BFF7-1C136FCF919C}"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3241283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243668-5CC6-4577-BFF7-1C136FCF919C}"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4121849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43668-5CC6-4577-BFF7-1C136FCF919C}"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2266350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243668-5CC6-4577-BFF7-1C136FCF919C}"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3811613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243668-5CC6-4577-BFF7-1C136FCF919C}" type="datetimeFigureOut">
              <a:rPr lang="en-US" smtClean="0"/>
              <a:t>9/27/26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471240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243668-5CC6-4577-BFF7-1C136FCF919C}" type="datetimeFigureOut">
              <a:rPr lang="en-US" smtClean="0"/>
              <a:t>9/27/26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205346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243668-5CC6-4577-BFF7-1C136FCF919C}" type="datetimeFigureOut">
              <a:rPr lang="en-US" smtClean="0"/>
              <a:t>9/27/26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626595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243668-5CC6-4577-BFF7-1C136FCF919C}"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277260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243668-5CC6-4577-BFF7-1C136FCF919C}"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690089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243668-5CC6-4577-BFF7-1C136FCF919C}"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1453452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243668-5CC6-4577-BFF7-1C136FCF919C}"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65B34-73DB-4F57-829D-EC4E668F7A0F}" type="slidenum">
              <a:rPr lang="en-US" smtClean="0"/>
              <a:t>‹#›</a:t>
            </a:fld>
            <a:endParaRPr lang="en-US"/>
          </a:p>
        </p:txBody>
      </p:sp>
    </p:spTree>
    <p:extLst>
      <p:ext uri="{BB962C8B-B14F-4D97-AF65-F5344CB8AC3E}">
        <p14:creationId xmlns:p14="http://schemas.microsoft.com/office/powerpoint/2010/main" val="1255395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EF1389-E97C-41B7-A024-0F286710C61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86438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129EE24-3BC6-4600-8675-259AB80CBEF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03871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C9B7B69-5BBE-4E25-A749-1DDCD3B7D1C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6360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84C2DEE-EE92-4E77-A4DA-3BF7412C573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31607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1BD6F136-80E5-4F72-9377-7CE4D9256C5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40808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72F604AB-8FB8-4284-921D-3CCCD6BF576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33747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429A9F8C-12E5-464E-89A6-2EEBA530E00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47258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35E83CD9-5DCA-4DED-8EF0-916FCFC058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22703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0E05858-0B0D-4FC3-95D5-A9C8182ACD3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30586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41021BF-B257-44C5-B2F4-2D974FD6A9E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050111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BFC5445-BF7F-4427-89CC-16342579E9A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8353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68D492B-50CB-466E-B029-8864B7BFADB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25226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183CA5C-0A48-4FDE-99CA-79AC817FF1E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2593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31A893E-3913-4275-A28F-53031A16AB5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53919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4CA9C97-0561-4A51-A577-DE0D12F0AA2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00304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D69D7BDF-D73A-4137-BB10-B43FEEC1C68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12801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187EF96-2FE3-4C36-9986-E7C2A014A50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81084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6F7394E-BAF7-4D02-B269-9FA81E31C4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52207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73BCDC2-77A8-451C-BC5C-1A460223AA9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635855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81ADF95-9FCE-482B-8EEF-C8127CB731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63169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DF3F52-79D8-48F5-8F86-C0748E19153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5302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D7AEB25-F336-4FCB-A9DF-1AE8A36F435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249943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283EF543-C633-413F-85BE-FB3772795C6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082029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898590D-9EDC-475D-A126-97E75DDEBC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1406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D4613F1-2779-496C-AC7C-5E5CE804FC8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6829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E7D4186-C4C9-424A-AFD3-E39DC1706EC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128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53B65E4-69B8-45E2-B9E7-06CD5B46FE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6563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DD3CFE0-9E11-455C-ABFC-72B70EAD760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4401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DC23131-BA6F-4E6F-A936-DE36095AF58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5337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9310F41-B779-4802-B6CA-3C78FDF2542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1000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1E5E499-B908-40D7-AFA6-BBDBA68A1D7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41134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631963F-FAD1-4D9F-9684-3E1F1E1175A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587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C88BEC-0FA5-4715-8C1E-EAFD981663F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32690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1C693C0-4073-490D-AE9A-5EC8D7C88E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01701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A78AF790-7938-4BDD-8F6F-C0BE59C94A3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43542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BA60E8CF-5153-4B97-857A-43BB716198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444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243668-5CC6-4577-BFF7-1C136FCF919C}" type="datetimeFigureOut">
              <a:rPr lang="en-US" smtClean="0"/>
              <a:t>9/27/26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965B34-73DB-4F57-829D-EC4E668F7A0F}" type="slidenum">
              <a:rPr lang="en-US" smtClean="0"/>
              <a:t>‹#›</a:t>
            </a:fld>
            <a:endParaRPr lang="en-US"/>
          </a:p>
        </p:txBody>
      </p:sp>
    </p:spTree>
    <p:extLst>
      <p:ext uri="{BB962C8B-B14F-4D97-AF65-F5344CB8AC3E}">
        <p14:creationId xmlns:p14="http://schemas.microsoft.com/office/powerpoint/2010/main" val="2183123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8973E6C3-A51F-40DF-8D51-EB128CDE81D3}" type="slidenum">
              <a:rPr lang="en-US" smtClean="0">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260769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pPr algn="ct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pPr fontAlgn="base">
              <a:spcBef>
                <a:spcPct val="0"/>
              </a:spcBef>
              <a:spcAft>
                <a:spcPct val="0"/>
              </a:spcAft>
            </a:pPr>
            <a:fld id="{42335039-48FC-42C9-A18B-3D70E47A4FF1}" type="slidenum">
              <a:rPr lang="en-US" smtClean="0">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32800384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ct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890485B8-C3E6-432D-BABE-98942971F345}"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74872653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file:///localhost/upload.wikimedia.org/wikipedia/commons/9/9a/Joseph-Ignace_Guillotin_cropped.JPG" TargetMode="Externa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file:///localhost/upload.wikimedia.org/wikipedia/commons/4/43/Exe%CC%81cution_de_Marie_Antoinette_le_16_octobre_1793.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www.postbulletin.com/obituaries/henry-f-helmholz-jr---rochester/article_68294743-74f4-5b88-a036-a8ba844c86da.html?mode=image&amp;photo=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4.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Waterfall/Saturday,%20March%2028,%202009.max"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wmf"/><Relationship Id="rId7" Type="http://schemas.openxmlformats.org/officeDocument/2006/relationships/image" Target="../media/image53.w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s>
</file>

<file path=ppt/slides/_rels/slide4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 Id="rId5" Type="http://schemas.openxmlformats.org/officeDocument/2006/relationships/image" Target="../media/image75.png"/><Relationship Id="rId4" Type="http://schemas.openxmlformats.org/officeDocument/2006/relationships/image" Target="../media/image74.png"/></Relationships>
</file>

<file path=ppt/slides/_rels/slide60.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jpe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3080" y="304800"/>
            <a:ext cx="8898591" cy="1323439"/>
          </a:xfrm>
          <a:prstGeom prst="rect">
            <a:avLst/>
          </a:prstGeom>
          <a:noFill/>
        </p:spPr>
        <p:txBody>
          <a:bodyPr wrap="none" rtlCol="0">
            <a:spAutoFit/>
          </a:bodyPr>
          <a:lstStyle/>
          <a:p>
            <a:pPr algn="ctr"/>
            <a:r>
              <a:rPr lang="en-US" sz="4800" b="1" dirty="0">
                <a:solidFill>
                  <a:srgbClr val="FFC000"/>
                </a:solidFill>
              </a:rPr>
              <a:t>Acceleration and the Human Body</a:t>
            </a:r>
          </a:p>
          <a:p>
            <a:pPr algn="ctr"/>
            <a:r>
              <a:rPr lang="en-US" sz="3200" b="1" dirty="0">
                <a:solidFill>
                  <a:srgbClr val="FFC000"/>
                </a:solidFill>
              </a:rPr>
              <a:t>History, Physiology, and Pathophysiology</a:t>
            </a:r>
          </a:p>
        </p:txBody>
      </p:sp>
      <p:sp>
        <p:nvSpPr>
          <p:cNvPr id="5" name="TextBox 4"/>
          <p:cNvSpPr txBox="1"/>
          <p:nvPr/>
        </p:nvSpPr>
        <p:spPr>
          <a:xfrm>
            <a:off x="4301521" y="5410199"/>
            <a:ext cx="4842479" cy="1323439"/>
          </a:xfrm>
          <a:prstGeom prst="rect">
            <a:avLst/>
          </a:prstGeom>
          <a:noFill/>
        </p:spPr>
        <p:txBody>
          <a:bodyPr wrap="none" rtlCol="0">
            <a:spAutoFit/>
          </a:bodyPr>
          <a:lstStyle/>
          <a:p>
            <a:r>
              <a:rPr lang="en-US" sz="1600" dirty="0">
                <a:solidFill>
                  <a:srgbClr val="FFC000"/>
                </a:solidFill>
              </a:rPr>
              <a:t>Civil Aviation Medical Association (CAMA) 2016 Keynote</a:t>
            </a:r>
          </a:p>
          <a:p>
            <a:r>
              <a:rPr lang="en-US" sz="1600" dirty="0">
                <a:solidFill>
                  <a:srgbClr val="FFC000"/>
                </a:solidFill>
              </a:rPr>
              <a:t>James Munis, MD, PhD</a:t>
            </a:r>
          </a:p>
          <a:p>
            <a:r>
              <a:rPr lang="en-US" sz="1600" dirty="0">
                <a:solidFill>
                  <a:srgbClr val="FFC000"/>
                </a:solidFill>
              </a:rPr>
              <a:t>Departments of Anesthesiology,</a:t>
            </a:r>
          </a:p>
          <a:p>
            <a:r>
              <a:rPr lang="en-US" sz="1600" dirty="0">
                <a:solidFill>
                  <a:srgbClr val="FFC000"/>
                </a:solidFill>
              </a:rPr>
              <a:t>Physiology &amp; Biomedical Engineering</a:t>
            </a:r>
          </a:p>
          <a:p>
            <a:r>
              <a:rPr lang="en-US" sz="1600" dirty="0">
                <a:solidFill>
                  <a:srgbClr val="FFC000"/>
                </a:solidFill>
              </a:rPr>
              <a:t>Mayo Clinic Rochester</a:t>
            </a:r>
          </a:p>
        </p:txBody>
      </p:sp>
      <p:pic>
        <p:nvPicPr>
          <p:cNvPr id="7" name="Picture 2" descr="C:\Users\jrm33\AppData\Local\Microsoft\Windows\Temporary Internet Files\Content.Outlook\TM84WW0S\photo (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836" y="2535292"/>
            <a:ext cx="3581400" cy="2017690"/>
          </a:xfrm>
          <a:prstGeom prst="rect">
            <a:avLst/>
          </a:prstGeom>
          <a:noFill/>
          <a:ln w="101600">
            <a:solidFill>
              <a:srgbClr val="FFCC66"/>
            </a:solidFill>
          </a:ln>
          <a:extLst>
            <a:ext uri="{909E8E84-426E-40DD-AFC4-6F175D3DCCD1}">
              <a14:hiddenFill xmlns:a14="http://schemas.microsoft.com/office/drawing/2010/main">
                <a:solidFill>
                  <a:srgbClr val="FFFFFF"/>
                </a:solidFill>
              </a14:hiddenFill>
            </a:ext>
          </a:extLst>
        </p:spPr>
      </p:pic>
      <p:pic>
        <p:nvPicPr>
          <p:cNvPr id="6" name="Picture 5" descr="Screen Shot 2015-01-18 at 7.27.15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1952856"/>
            <a:ext cx="4267200" cy="3182562"/>
          </a:xfrm>
          <a:prstGeom prst="rect">
            <a:avLst/>
          </a:prstGeom>
          <a:ln w="107950">
            <a:solidFill>
              <a:srgbClr val="FFCC66"/>
            </a:solidFill>
          </a:ln>
        </p:spPr>
      </p:pic>
      <p:pic>
        <p:nvPicPr>
          <p:cNvPr id="8" name="Picture 7" descr="F-4S_Phantom_ejector_seat_test_1985.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6568" y="4276635"/>
            <a:ext cx="2803668" cy="2267129"/>
          </a:xfrm>
          <a:prstGeom prst="rect">
            <a:avLst/>
          </a:prstGeom>
          <a:ln w="101600">
            <a:solidFill>
              <a:srgbClr val="FFCC66"/>
            </a:solidFill>
          </a:ln>
        </p:spPr>
      </p:pic>
    </p:spTree>
    <p:extLst>
      <p:ext uri="{BB962C8B-B14F-4D97-AF65-F5344CB8AC3E}">
        <p14:creationId xmlns:p14="http://schemas.microsoft.com/office/powerpoint/2010/main" val="1841565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p51_mustang_twin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859"/>
            <a:ext cx="10972800" cy="6858000"/>
          </a:xfrm>
          <a:prstGeom prst="rect">
            <a:avLst/>
          </a:prstGeom>
        </p:spPr>
      </p:pic>
      <p:pic>
        <p:nvPicPr>
          <p:cNvPr id="1026" name="Picture 2" descr="http://mcnewsblog.files.wordpress.com/2009/03/wood_earl_h_89m.jpg?w=2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886200"/>
            <a:ext cx="2095500" cy="2514600"/>
          </a:xfrm>
          <a:prstGeom prst="rect">
            <a:avLst/>
          </a:prstGeom>
          <a:noFill/>
          <a:effectLst>
            <a:outerShdw blurRad="50800" dist="88900" dir="2700000" algn="tl" rotWithShape="0">
              <a:srgbClr val="000000">
                <a:alpha val="67000"/>
              </a:srgbClr>
            </a:outerShdw>
          </a:effectLst>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28600" y="2438400"/>
            <a:ext cx="8773305" cy="523220"/>
          </a:xfrm>
          <a:prstGeom prst="rect">
            <a:avLst/>
          </a:prstGeom>
          <a:noFill/>
        </p:spPr>
        <p:txBody>
          <a:bodyPr wrap="none" rtlCol="0">
            <a:spAutoFit/>
          </a:bodyPr>
          <a:lstStyle/>
          <a:p>
            <a:r>
              <a:rPr lang="en-US" sz="2800" b="1" dirty="0">
                <a:solidFill>
                  <a:srgbClr val="0000FF"/>
                </a:solidFill>
                <a:effectLst>
                  <a:outerShdw blurRad="50800" dist="38100" algn="l" rotWithShape="0">
                    <a:prstClr val="black">
                      <a:alpha val="40000"/>
                    </a:prstClr>
                  </a:outerShdw>
                </a:effectLst>
                <a:cs typeface="Stencil"/>
              </a:rPr>
              <a:t>Earl Wood, Gravity, and the Mayo           Aero Medical Unit</a:t>
            </a:r>
          </a:p>
        </p:txBody>
      </p:sp>
      <p:cxnSp>
        <p:nvCxnSpPr>
          <p:cNvPr id="3" name="Straight Arrow Connector 2"/>
          <p:cNvCxnSpPr>
            <a:cxnSpLocks/>
          </p:cNvCxnSpPr>
          <p:nvPr/>
        </p:nvCxnSpPr>
        <p:spPr>
          <a:xfrm flipH="1">
            <a:off x="6019800" y="2193766"/>
            <a:ext cx="304800" cy="506244"/>
          </a:xfrm>
          <a:prstGeom prst="straightConnector1">
            <a:avLst/>
          </a:prstGeom>
          <a:ln w="635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a:cxnSpLocks/>
          </p:cNvCxnSpPr>
          <p:nvPr/>
        </p:nvCxnSpPr>
        <p:spPr>
          <a:xfrm flipV="1">
            <a:off x="6580894" y="647420"/>
            <a:ext cx="574472" cy="1028980"/>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9737" y="34125"/>
            <a:ext cx="9601200" cy="2123658"/>
          </a:xfrm>
          <a:prstGeom prst="rect">
            <a:avLst/>
          </a:prstGeom>
          <a:noFill/>
        </p:spPr>
        <p:txBody>
          <a:bodyPr wrap="square" rtlCol="0">
            <a:spAutoFit/>
          </a:bodyPr>
          <a:lstStyle/>
          <a:p>
            <a:r>
              <a:rPr lang="en-US" sz="4400" b="1" dirty="0">
                <a:solidFill>
                  <a:srgbClr val="0000FF"/>
                </a:solidFill>
                <a:effectLst>
                  <a:outerShdw blurRad="50800" dist="38100" dir="2700000" algn="tl" rotWithShape="0">
                    <a:srgbClr val="000000">
                      <a:alpha val="43000"/>
                    </a:srgbClr>
                  </a:outerShdw>
                </a:effectLst>
                <a:latin typeface="Stencil"/>
                <a:cs typeface="Stencil"/>
              </a:rPr>
              <a:t>  Fighting the Axis</a:t>
            </a:r>
          </a:p>
          <a:p>
            <a:r>
              <a:rPr lang="en-US" sz="4400" b="1" dirty="0">
                <a:solidFill>
                  <a:srgbClr val="0000FF"/>
                </a:solidFill>
                <a:effectLst>
                  <a:outerShdw blurRad="50800" dist="38100" dir="2700000" algn="tl" rotWithShape="0">
                    <a:srgbClr val="000000">
                      <a:alpha val="43000"/>
                    </a:srgbClr>
                  </a:outerShdw>
                </a:effectLst>
                <a:latin typeface="Stencil"/>
                <a:cs typeface="Stencil"/>
              </a:rPr>
              <a:t>    ….. by Fighting the </a:t>
            </a:r>
            <a:r>
              <a:rPr lang="en-US" sz="4400" b="1" dirty="0">
                <a:solidFill>
                  <a:srgbClr val="FF0000"/>
                </a:solidFill>
                <a:effectLst>
                  <a:outerShdw blurRad="50800" dist="38100" dir="2700000" algn="tl" rotWithShape="0">
                    <a:srgbClr val="000000">
                      <a:alpha val="43000"/>
                    </a:srgbClr>
                  </a:outerShdw>
                </a:effectLst>
                <a:latin typeface="Stencil"/>
                <a:cs typeface="Stencil"/>
              </a:rPr>
              <a:t>axis</a:t>
            </a:r>
          </a:p>
          <a:p>
            <a:pPr algn="ctr"/>
            <a:endParaRPr lang="en-US" sz="4400" b="1" dirty="0">
              <a:solidFill>
                <a:srgbClr val="FF0000"/>
              </a:solidFill>
              <a:effectLst>
                <a:outerShdw blurRad="50800" dist="38100" dir="2700000" algn="tl" rotWithShape="0">
                  <a:srgbClr val="000000">
                    <a:alpha val="43000"/>
                  </a:srgbClr>
                </a:outerShdw>
              </a:effectLst>
              <a:latin typeface="Stencil"/>
              <a:cs typeface="Stencil"/>
            </a:endParaRPr>
          </a:p>
        </p:txBody>
      </p:sp>
    </p:spTree>
    <p:extLst>
      <p:ext uri="{BB962C8B-B14F-4D97-AF65-F5344CB8AC3E}">
        <p14:creationId xmlns:p14="http://schemas.microsoft.com/office/powerpoint/2010/main" val="67248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97F996-08C1-D435-96BB-83B6AA4AD5CD}"/>
              </a:ext>
            </a:extLst>
          </p:cNvPr>
          <p:cNvSpPr txBox="1"/>
          <p:nvPr/>
        </p:nvSpPr>
        <p:spPr>
          <a:xfrm>
            <a:off x="662789" y="2459504"/>
            <a:ext cx="7818422" cy="1938992"/>
          </a:xfrm>
          <a:prstGeom prst="rect">
            <a:avLst/>
          </a:prstGeom>
          <a:noFill/>
        </p:spPr>
        <p:txBody>
          <a:bodyPr wrap="none" rtlCol="0">
            <a:spAutoFit/>
          </a:bodyPr>
          <a:lstStyle/>
          <a:p>
            <a:pPr algn="ctr"/>
            <a:r>
              <a:rPr lang="en-US" sz="3600" dirty="0">
                <a:solidFill>
                  <a:srgbClr val="FFCC66"/>
                </a:solidFill>
              </a:rPr>
              <a:t>Be sure to view following presentation in</a:t>
            </a:r>
          </a:p>
          <a:p>
            <a:pPr algn="ctr"/>
            <a:endParaRPr lang="en-US" sz="3600" dirty="0">
              <a:solidFill>
                <a:srgbClr val="FFCC66"/>
              </a:solidFill>
            </a:endParaRPr>
          </a:p>
          <a:p>
            <a:pPr algn="ctr"/>
            <a:r>
              <a:rPr lang="en-US" sz="4800" dirty="0">
                <a:solidFill>
                  <a:srgbClr val="FFCC66"/>
                </a:solidFill>
              </a:rPr>
              <a:t>Full Slide Show Mode</a:t>
            </a:r>
          </a:p>
        </p:txBody>
      </p:sp>
    </p:spTree>
    <p:extLst>
      <p:ext uri="{BB962C8B-B14F-4D97-AF65-F5344CB8AC3E}">
        <p14:creationId xmlns:p14="http://schemas.microsoft.com/office/powerpoint/2010/main" val="3810882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1-17 at 6.48.1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917"/>
            <a:ext cx="9144000" cy="6847083"/>
          </a:xfrm>
          <a:prstGeom prst="rect">
            <a:avLst/>
          </a:prstGeom>
        </p:spPr>
      </p:pic>
      <p:sp>
        <p:nvSpPr>
          <p:cNvPr id="6" name="TextBox 5"/>
          <p:cNvSpPr txBox="1"/>
          <p:nvPr/>
        </p:nvSpPr>
        <p:spPr>
          <a:xfrm>
            <a:off x="152400" y="6477000"/>
            <a:ext cx="2443698" cy="276999"/>
          </a:xfrm>
          <a:prstGeom prst="rect">
            <a:avLst/>
          </a:prstGeom>
          <a:noFill/>
        </p:spPr>
        <p:txBody>
          <a:bodyPr wrap="none" rtlCol="0">
            <a:spAutoFit/>
          </a:bodyPr>
          <a:lstStyle/>
          <a:p>
            <a:r>
              <a:rPr lang="en-US" sz="1200" dirty="0">
                <a:solidFill>
                  <a:srgbClr val="3B200A"/>
                </a:solidFill>
              </a:rPr>
              <a:t>Copyright © 2002 Mayo Foundation</a:t>
            </a:r>
          </a:p>
        </p:txBody>
      </p:sp>
      <p:sp>
        <p:nvSpPr>
          <p:cNvPr id="2" name="TextBox 1"/>
          <p:cNvSpPr txBox="1"/>
          <p:nvPr/>
        </p:nvSpPr>
        <p:spPr>
          <a:xfrm>
            <a:off x="152400" y="152399"/>
            <a:ext cx="2572948" cy="584775"/>
          </a:xfrm>
          <a:prstGeom prst="rect">
            <a:avLst/>
          </a:prstGeom>
          <a:solidFill>
            <a:schemeClr val="tx1"/>
          </a:solidFill>
          <a:effectLst>
            <a:outerShdw blurRad="50800" dist="63500" dir="2700000" algn="tl" rotWithShape="0">
              <a:prstClr val="black">
                <a:alpha val="43000"/>
              </a:prstClr>
            </a:outerShdw>
          </a:effectLst>
        </p:spPr>
        <p:txBody>
          <a:bodyPr wrap="none" rtlCol="0">
            <a:spAutoFit/>
          </a:bodyPr>
          <a:lstStyle/>
          <a:p>
            <a:r>
              <a:rPr lang="en-US" sz="3200" b="1" dirty="0">
                <a:solidFill>
                  <a:srgbClr val="E86928"/>
                </a:solidFill>
              </a:rPr>
              <a:t>The Problem:</a:t>
            </a:r>
            <a:r>
              <a:rPr lang="en-US" sz="3200" dirty="0"/>
              <a:t>:</a:t>
            </a:r>
          </a:p>
        </p:txBody>
      </p:sp>
    </p:spTree>
    <p:extLst>
      <p:ext uri="{BB962C8B-B14F-4D97-AF65-F5344CB8AC3E}">
        <p14:creationId xmlns:p14="http://schemas.microsoft.com/office/powerpoint/2010/main" val="2920054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27" name="Straight Connector 26"/>
          <p:cNvCxnSpPr/>
          <p:nvPr/>
        </p:nvCxnSpPr>
        <p:spPr>
          <a:xfrm>
            <a:off x="5334000" y="0"/>
            <a:ext cx="0" cy="68580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31" name="Group 30"/>
          <p:cNvGrpSpPr/>
          <p:nvPr/>
        </p:nvGrpSpPr>
        <p:grpSpPr>
          <a:xfrm>
            <a:off x="381000" y="1295400"/>
            <a:ext cx="4297680" cy="2057400"/>
            <a:chOff x="381000" y="1295400"/>
            <a:chExt cx="4297680" cy="2057400"/>
          </a:xfrm>
        </p:grpSpPr>
        <p:pic>
          <p:nvPicPr>
            <p:cNvPr id="6" name="Picture 5" descr="beautiful-blue-sky-new-hd-desktop-wallpaper-in-high-resolution-full-fre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295400"/>
              <a:ext cx="4297680" cy="2057400"/>
            </a:xfrm>
            <a:prstGeom prst="rect">
              <a:avLst/>
            </a:prstGeom>
          </p:spPr>
        </p:pic>
        <p:sp>
          <p:nvSpPr>
            <p:cNvPr id="5" name="TextBox 4"/>
            <p:cNvSpPr txBox="1"/>
            <p:nvPr/>
          </p:nvSpPr>
          <p:spPr>
            <a:xfrm>
              <a:off x="533400" y="1295400"/>
              <a:ext cx="3799438" cy="707886"/>
            </a:xfrm>
            <a:prstGeom prst="rect">
              <a:avLst/>
            </a:prstGeom>
            <a:noFill/>
          </p:spPr>
          <p:txBody>
            <a:bodyPr wrap="none" rtlCol="0">
              <a:spAutoFit/>
            </a:bodyPr>
            <a:lstStyle/>
            <a:p>
              <a:r>
                <a:rPr lang="en-US" sz="4000" dirty="0">
                  <a:solidFill>
                    <a:schemeClr val="bg1"/>
                  </a:solidFill>
                  <a:effectLst>
                    <a:outerShdw blurRad="50800" dist="38100" dir="2700000" algn="tl" rotWithShape="0">
                      <a:srgbClr val="000000">
                        <a:alpha val="43000"/>
                      </a:srgbClr>
                    </a:outerShdw>
                  </a:effectLst>
                </a:rPr>
                <a:t>Too Little Oxygen</a:t>
              </a:r>
            </a:p>
          </p:txBody>
        </p:sp>
      </p:grpSp>
      <p:grpSp>
        <p:nvGrpSpPr>
          <p:cNvPr id="22" name="Group 21"/>
          <p:cNvGrpSpPr/>
          <p:nvPr/>
        </p:nvGrpSpPr>
        <p:grpSpPr>
          <a:xfrm>
            <a:off x="6400800" y="762000"/>
            <a:ext cx="1828800" cy="2895600"/>
            <a:chOff x="6400800" y="762000"/>
            <a:chExt cx="1828800" cy="2895600"/>
          </a:xfrm>
        </p:grpSpPr>
        <p:pic>
          <p:nvPicPr>
            <p:cNvPr id="13" name="Picture 12" descr="unnamed-1.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1143000"/>
              <a:ext cx="1600200" cy="2131286"/>
            </a:xfrm>
            <a:prstGeom prst="rect">
              <a:avLst/>
            </a:prstGeom>
          </p:spPr>
        </p:pic>
        <p:sp>
          <p:nvSpPr>
            <p:cNvPr id="14" name="Rectangle 13"/>
            <p:cNvSpPr/>
            <p:nvPr/>
          </p:nvSpPr>
          <p:spPr>
            <a:xfrm>
              <a:off x="7924800" y="762000"/>
              <a:ext cx="304800" cy="2895600"/>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Right Arrow 14"/>
          <p:cNvSpPr/>
          <p:nvPr/>
        </p:nvSpPr>
        <p:spPr>
          <a:xfrm>
            <a:off x="5105400" y="1981200"/>
            <a:ext cx="762000" cy="457200"/>
          </a:xfrm>
          <a:prstGeom prst="rightArrow">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a:off x="5105400" y="4267200"/>
            <a:ext cx="762000" cy="457200"/>
          </a:xfrm>
          <a:prstGeom prst="rightArrow">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ight Arrow 16"/>
          <p:cNvSpPr/>
          <p:nvPr/>
        </p:nvSpPr>
        <p:spPr>
          <a:xfrm>
            <a:off x="5105400" y="5334000"/>
            <a:ext cx="762000" cy="457200"/>
          </a:xfrm>
          <a:prstGeom prst="rightArrow">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6019800" y="4191000"/>
            <a:ext cx="2677335" cy="584776"/>
          </a:xfrm>
          <a:prstGeom prst="rect">
            <a:avLst/>
          </a:prstGeom>
          <a:noFill/>
        </p:spPr>
        <p:txBody>
          <a:bodyPr wrap="none" rtlCol="0">
            <a:spAutoFit/>
          </a:bodyPr>
          <a:lstStyle/>
          <a:p>
            <a:r>
              <a:rPr lang="en-US" sz="3200" dirty="0">
                <a:solidFill>
                  <a:srgbClr val="FFFFFF"/>
                </a:solidFill>
              </a:rPr>
              <a:t>M-1 Maneuver</a:t>
            </a:r>
          </a:p>
        </p:txBody>
      </p:sp>
      <p:sp>
        <p:nvSpPr>
          <p:cNvPr id="20" name="TextBox 19"/>
          <p:cNvSpPr txBox="1"/>
          <p:nvPr/>
        </p:nvSpPr>
        <p:spPr>
          <a:xfrm>
            <a:off x="6705600" y="5257800"/>
            <a:ext cx="1204977" cy="584776"/>
          </a:xfrm>
          <a:prstGeom prst="rect">
            <a:avLst/>
          </a:prstGeom>
          <a:noFill/>
        </p:spPr>
        <p:txBody>
          <a:bodyPr wrap="none" rtlCol="0">
            <a:spAutoFit/>
          </a:bodyPr>
          <a:lstStyle/>
          <a:p>
            <a:r>
              <a:rPr lang="en-US" sz="3200" dirty="0">
                <a:solidFill>
                  <a:srgbClr val="FFFFFF"/>
                </a:solidFill>
              </a:rPr>
              <a:t>G-Suit</a:t>
            </a:r>
          </a:p>
        </p:txBody>
      </p:sp>
      <p:sp>
        <p:nvSpPr>
          <p:cNvPr id="23" name="TextBox 22"/>
          <p:cNvSpPr txBox="1"/>
          <p:nvPr/>
        </p:nvSpPr>
        <p:spPr>
          <a:xfrm>
            <a:off x="1219200" y="152400"/>
            <a:ext cx="2609208" cy="769441"/>
          </a:xfrm>
          <a:prstGeom prst="rect">
            <a:avLst/>
          </a:prstGeom>
          <a:noFill/>
        </p:spPr>
        <p:txBody>
          <a:bodyPr wrap="none" rtlCol="0">
            <a:spAutoFit/>
          </a:bodyPr>
          <a:lstStyle/>
          <a:p>
            <a:r>
              <a:rPr lang="en-US" sz="4400" dirty="0">
                <a:solidFill>
                  <a:schemeClr val="bg1"/>
                </a:solidFill>
              </a:rPr>
              <a:t>PROBLEM:</a:t>
            </a:r>
          </a:p>
        </p:txBody>
      </p:sp>
      <p:sp>
        <p:nvSpPr>
          <p:cNvPr id="24" name="TextBox 23"/>
          <p:cNvSpPr txBox="1"/>
          <p:nvPr/>
        </p:nvSpPr>
        <p:spPr>
          <a:xfrm>
            <a:off x="5867400" y="152400"/>
            <a:ext cx="2722720" cy="769441"/>
          </a:xfrm>
          <a:prstGeom prst="rect">
            <a:avLst/>
          </a:prstGeom>
          <a:noFill/>
        </p:spPr>
        <p:txBody>
          <a:bodyPr wrap="none" rtlCol="0">
            <a:spAutoFit/>
          </a:bodyPr>
          <a:lstStyle/>
          <a:p>
            <a:r>
              <a:rPr lang="en-US" sz="4400" dirty="0">
                <a:solidFill>
                  <a:schemeClr val="bg1"/>
                </a:solidFill>
              </a:rPr>
              <a:t>SOLUTION:</a:t>
            </a:r>
          </a:p>
        </p:txBody>
      </p:sp>
      <p:cxnSp>
        <p:nvCxnSpPr>
          <p:cNvPr id="26" name="Straight Connector 25"/>
          <p:cNvCxnSpPr/>
          <p:nvPr/>
        </p:nvCxnSpPr>
        <p:spPr>
          <a:xfrm>
            <a:off x="0" y="914400"/>
            <a:ext cx="91440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353291" y="3124200"/>
            <a:ext cx="4371109" cy="3323544"/>
            <a:chOff x="353291" y="3124200"/>
            <a:chExt cx="4371109" cy="3323544"/>
          </a:xfrm>
        </p:grpSpPr>
        <p:grpSp>
          <p:nvGrpSpPr>
            <p:cNvPr id="30" name="Group 29"/>
            <p:cNvGrpSpPr/>
            <p:nvPr/>
          </p:nvGrpSpPr>
          <p:grpSpPr>
            <a:xfrm>
              <a:off x="381000" y="3124200"/>
              <a:ext cx="4343400" cy="1066800"/>
              <a:chOff x="381000" y="3124200"/>
              <a:chExt cx="4343400" cy="1066800"/>
            </a:xfrm>
          </p:grpSpPr>
          <p:sp>
            <p:nvSpPr>
              <p:cNvPr id="9" name="Rectangle 8"/>
              <p:cNvSpPr/>
              <p:nvPr/>
            </p:nvSpPr>
            <p:spPr>
              <a:xfrm>
                <a:off x="381000" y="3124200"/>
                <a:ext cx="4343400" cy="10668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990600" y="3429000"/>
                <a:ext cx="2963622" cy="707886"/>
              </a:xfrm>
              <a:prstGeom prst="rect">
                <a:avLst/>
              </a:prstGeom>
              <a:noFill/>
            </p:spPr>
            <p:txBody>
              <a:bodyPr wrap="none" rtlCol="0">
                <a:spAutoFit/>
              </a:bodyPr>
              <a:lstStyle/>
              <a:p>
                <a:r>
                  <a:rPr lang="en-US" sz="4000" dirty="0">
                    <a:solidFill>
                      <a:schemeClr val="bg1"/>
                    </a:solidFill>
                    <a:effectLst>
                      <a:outerShdw blurRad="50800" dist="38100" dir="2700000" algn="tl" rotWithShape="0">
                        <a:srgbClr val="000000">
                          <a:alpha val="43000"/>
                        </a:srgbClr>
                      </a:outerShdw>
                    </a:effectLst>
                  </a:rPr>
                  <a:t>Too Many g’s</a:t>
                </a:r>
              </a:p>
            </p:txBody>
          </p:sp>
        </p:grpSp>
        <p:pic>
          <p:nvPicPr>
            <p:cNvPr id="4098" name="E8DC3181-4CE9-44FD-8059-BD9C72C02B21" descr="E8DC3181-4CE9-44FD-8059-BD9C72C02B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291" y="4090946"/>
              <a:ext cx="4195690" cy="235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5557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ws_Messerschmitt_Bf-109E_1024x76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 y="0"/>
            <a:ext cx="4419600" cy="3314700"/>
          </a:xfrm>
          <a:prstGeom prst="rect">
            <a:avLst/>
          </a:prstGeom>
        </p:spPr>
      </p:pic>
      <p:sp>
        <p:nvSpPr>
          <p:cNvPr id="7" name="TextBox 6"/>
          <p:cNvSpPr txBox="1"/>
          <p:nvPr/>
        </p:nvSpPr>
        <p:spPr>
          <a:xfrm>
            <a:off x="914400" y="3810000"/>
            <a:ext cx="7162800" cy="2308324"/>
          </a:xfrm>
          <a:prstGeom prst="rect">
            <a:avLst/>
          </a:prstGeom>
          <a:noFill/>
        </p:spPr>
        <p:txBody>
          <a:bodyPr wrap="square" rtlCol="0">
            <a:spAutoFit/>
          </a:bodyPr>
          <a:lstStyle/>
          <a:p>
            <a:r>
              <a:rPr lang="en-US" sz="2400" b="1" dirty="0">
                <a:solidFill>
                  <a:srgbClr val="FFFFFF"/>
                </a:solidFill>
                <a:latin typeface="Calibri"/>
                <a:cs typeface="Calibri"/>
              </a:rPr>
              <a:t>“We had nothing to match it, and I knew, if American aviation science was so far ahead of us to make such a suit, Germany had already lost the war.”                                     </a:t>
            </a:r>
          </a:p>
          <a:p>
            <a:r>
              <a:rPr lang="en-US" sz="2400" b="1" dirty="0">
                <a:solidFill>
                  <a:srgbClr val="FFFFFF"/>
                </a:solidFill>
                <a:latin typeface="Calibri"/>
                <a:cs typeface="Calibri"/>
              </a:rPr>
              <a:t>                                                             </a:t>
            </a:r>
          </a:p>
          <a:p>
            <a:r>
              <a:rPr lang="en-US" sz="2400" b="1" dirty="0">
                <a:solidFill>
                  <a:srgbClr val="FFFFFF"/>
                </a:solidFill>
                <a:latin typeface="Calibri"/>
                <a:cs typeface="Calibri"/>
              </a:rPr>
              <a:t>                                                           - Willy Messerschmitt</a:t>
            </a:r>
            <a:endParaRPr lang="en-US" sz="2400" dirty="0">
              <a:solidFill>
                <a:srgbClr val="FFFFFF"/>
              </a:solidFill>
              <a:latin typeface="Calibri"/>
              <a:cs typeface="Calibri"/>
            </a:endParaRPr>
          </a:p>
          <a:p>
            <a:endParaRPr lang="en-US" sz="2400" b="1" dirty="0">
              <a:solidFill>
                <a:srgbClr val="FFFFFF"/>
              </a:solidFill>
              <a:latin typeface="Calibri"/>
              <a:cs typeface="Calibri"/>
            </a:endParaRPr>
          </a:p>
        </p:txBody>
      </p:sp>
    </p:spTree>
    <p:extLst>
      <p:ext uri="{BB962C8B-B14F-4D97-AF65-F5344CB8AC3E}">
        <p14:creationId xmlns:p14="http://schemas.microsoft.com/office/powerpoint/2010/main" val="2059387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8763" y="947854"/>
            <a:ext cx="6396037" cy="5353050"/>
          </a:xfrm>
          <a:prstGeom prst="rect">
            <a:avLst/>
          </a:prstGeom>
          <a:noFill/>
          <a:ln w="635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bwMode="auto">
          <a:xfrm>
            <a:off x="6400800" y="1447800"/>
            <a:ext cx="1221986" cy="2590800"/>
          </a:xfrm>
          <a:prstGeom prst="rect">
            <a:avLst/>
          </a:prstGeom>
          <a:solidFill>
            <a:schemeClr val="bg1"/>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4800"/>
            <a:ext cx="3014546" cy="457199"/>
          </a:xfrm>
          <a:prstGeom prst="rect">
            <a:avLst/>
          </a:prstGeom>
          <a:noFill/>
          <a:ln w="63500">
            <a:noFill/>
            <a:miter lim="800000"/>
            <a:headEnd/>
            <a:tailEnd/>
          </a:ln>
        </p:spPr>
      </p:pic>
      <p:sp>
        <p:nvSpPr>
          <p:cNvPr id="4" name="Rectangle 3"/>
          <p:cNvSpPr/>
          <p:nvPr/>
        </p:nvSpPr>
        <p:spPr bwMode="auto">
          <a:xfrm>
            <a:off x="6477000" y="1371600"/>
            <a:ext cx="1981200" cy="2743200"/>
          </a:xfrm>
          <a:prstGeom prst="rect">
            <a:avLst/>
          </a:prstGeom>
          <a:solidFill>
            <a:srgbClr val="FFFFFF"/>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18343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6600" y="2057400"/>
            <a:ext cx="2242922" cy="2862322"/>
          </a:xfrm>
          <a:prstGeom prst="rect">
            <a:avLst/>
          </a:prstGeom>
          <a:noFill/>
        </p:spPr>
        <p:txBody>
          <a:bodyPr wrap="none" rtlCol="0">
            <a:spAutoFit/>
          </a:bodyPr>
          <a:lstStyle/>
          <a:p>
            <a:r>
              <a:rPr lang="en-US" sz="6000" dirty="0">
                <a:solidFill>
                  <a:srgbClr val="E86928"/>
                </a:solidFill>
              </a:rPr>
              <a:t>Brains</a:t>
            </a:r>
          </a:p>
          <a:p>
            <a:r>
              <a:rPr lang="en-US" sz="6000" dirty="0">
                <a:solidFill>
                  <a:srgbClr val="E86928"/>
                </a:solidFill>
              </a:rPr>
              <a:t>Hearts</a:t>
            </a:r>
          </a:p>
          <a:p>
            <a:r>
              <a:rPr lang="en-US" sz="6000" dirty="0">
                <a:solidFill>
                  <a:srgbClr val="E86928"/>
                </a:solidFill>
              </a:rPr>
              <a:t>Guts</a:t>
            </a:r>
          </a:p>
        </p:txBody>
      </p:sp>
    </p:spTree>
    <p:extLst>
      <p:ext uri="{BB962C8B-B14F-4D97-AF65-F5344CB8AC3E}">
        <p14:creationId xmlns:p14="http://schemas.microsoft.com/office/powerpoint/2010/main" val="224338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33800" y="2743200"/>
            <a:ext cx="1633781" cy="1015663"/>
          </a:xfrm>
          <a:prstGeom prst="rect">
            <a:avLst/>
          </a:prstGeom>
          <a:noFill/>
        </p:spPr>
        <p:txBody>
          <a:bodyPr wrap="none" rtlCol="0">
            <a:spAutoFit/>
          </a:bodyPr>
          <a:lstStyle/>
          <a:p>
            <a:r>
              <a:rPr lang="en-US" sz="6000" dirty="0">
                <a:solidFill>
                  <a:srgbClr val="E86928"/>
                </a:solidFill>
              </a:rPr>
              <a:t>Guts</a:t>
            </a:r>
          </a:p>
        </p:txBody>
      </p:sp>
    </p:spTree>
    <p:extLst>
      <p:ext uri="{BB962C8B-B14F-4D97-AF65-F5344CB8AC3E}">
        <p14:creationId xmlns:p14="http://schemas.microsoft.com/office/powerpoint/2010/main" val="1607622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228600"/>
            <a:ext cx="4267200" cy="2399100"/>
            <a:chOff x="0" y="228600"/>
            <a:chExt cx="4267200" cy="2399100"/>
          </a:xfrm>
        </p:grpSpPr>
        <p:pic>
          <p:nvPicPr>
            <p:cNvPr id="4" name="Picture 3" descr="IMG_9143.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8600"/>
              <a:ext cx="4267200" cy="2399100"/>
            </a:xfrm>
            <a:prstGeom prst="rect">
              <a:avLst/>
            </a:prstGeom>
          </p:spPr>
        </p:pic>
        <p:sp>
          <p:nvSpPr>
            <p:cNvPr id="7" name="Rectangle 6"/>
            <p:cNvSpPr/>
            <p:nvPr/>
          </p:nvSpPr>
          <p:spPr>
            <a:xfrm>
              <a:off x="3276600" y="228600"/>
              <a:ext cx="457200" cy="22098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1981200" y="2438400"/>
            <a:ext cx="4248541" cy="2438400"/>
            <a:chOff x="1981200" y="2438400"/>
            <a:chExt cx="4248541" cy="2438400"/>
          </a:xfrm>
        </p:grpSpPr>
        <p:pic>
          <p:nvPicPr>
            <p:cNvPr id="5" name="Picture 4" descr="IMG_914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438400"/>
              <a:ext cx="4248541" cy="2388610"/>
            </a:xfrm>
            <a:prstGeom prst="rect">
              <a:avLst/>
            </a:prstGeom>
          </p:spPr>
        </p:pic>
        <p:sp>
          <p:nvSpPr>
            <p:cNvPr id="8" name="Rectangle 7"/>
            <p:cNvSpPr/>
            <p:nvPr/>
          </p:nvSpPr>
          <p:spPr>
            <a:xfrm>
              <a:off x="5257800" y="2590800"/>
              <a:ext cx="457200" cy="2286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5181600" y="3962400"/>
            <a:ext cx="4267200" cy="2895600"/>
            <a:chOff x="5181600" y="3962400"/>
            <a:chExt cx="4267200" cy="2895600"/>
          </a:xfrm>
        </p:grpSpPr>
        <p:pic>
          <p:nvPicPr>
            <p:cNvPr id="6" name="Picture 5" descr="IMG_9145.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1600" y="4458899"/>
              <a:ext cx="4267200" cy="2399101"/>
            </a:xfrm>
            <a:prstGeom prst="rect">
              <a:avLst/>
            </a:prstGeom>
          </p:spPr>
        </p:pic>
        <p:sp>
          <p:nvSpPr>
            <p:cNvPr id="9" name="Rectangle 8"/>
            <p:cNvSpPr/>
            <p:nvPr/>
          </p:nvSpPr>
          <p:spPr>
            <a:xfrm>
              <a:off x="8458200" y="3962400"/>
              <a:ext cx="457200" cy="2895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TextBox 12"/>
          <p:cNvSpPr txBox="1"/>
          <p:nvPr/>
        </p:nvSpPr>
        <p:spPr>
          <a:xfrm>
            <a:off x="5715000" y="457200"/>
            <a:ext cx="3048000" cy="3046988"/>
          </a:xfrm>
          <a:prstGeom prst="rect">
            <a:avLst/>
          </a:prstGeom>
          <a:noFill/>
        </p:spPr>
        <p:txBody>
          <a:bodyPr wrap="square" rtlCol="0">
            <a:spAutoFit/>
          </a:bodyPr>
          <a:lstStyle/>
          <a:p>
            <a:r>
              <a:rPr lang="en-US" sz="3200" dirty="0">
                <a:solidFill>
                  <a:schemeClr val="bg1"/>
                </a:solidFill>
              </a:rPr>
              <a:t>+1g	Normal</a:t>
            </a:r>
          </a:p>
          <a:p>
            <a:r>
              <a:rPr lang="en-US" sz="3200" dirty="0">
                <a:solidFill>
                  <a:schemeClr val="bg1"/>
                </a:solidFill>
              </a:rPr>
              <a:t>+2g	Face sags</a:t>
            </a:r>
          </a:p>
          <a:p>
            <a:r>
              <a:rPr lang="en-US" sz="3200" dirty="0">
                <a:solidFill>
                  <a:schemeClr val="bg1"/>
                </a:solidFill>
              </a:rPr>
              <a:t>+3g	Can’t stand</a:t>
            </a:r>
          </a:p>
          <a:p>
            <a:r>
              <a:rPr lang="en-US" sz="3200" dirty="0">
                <a:solidFill>
                  <a:schemeClr val="bg1"/>
                </a:solidFill>
              </a:rPr>
              <a:t>+5g	Can’t see</a:t>
            </a:r>
          </a:p>
          <a:p>
            <a:r>
              <a:rPr lang="en-US" sz="3200" dirty="0">
                <a:solidFill>
                  <a:schemeClr val="bg1"/>
                </a:solidFill>
              </a:rPr>
              <a:t>+8g	Can’t move</a:t>
            </a:r>
          </a:p>
          <a:p>
            <a:r>
              <a:rPr lang="en-US" sz="3200" dirty="0">
                <a:solidFill>
                  <a:schemeClr val="bg1"/>
                </a:solidFill>
              </a:rPr>
              <a:t>+12g	Can’t think</a:t>
            </a:r>
          </a:p>
        </p:txBody>
      </p:sp>
      <p:grpSp>
        <p:nvGrpSpPr>
          <p:cNvPr id="14" name="Group 13"/>
          <p:cNvGrpSpPr/>
          <p:nvPr/>
        </p:nvGrpSpPr>
        <p:grpSpPr>
          <a:xfrm>
            <a:off x="2133600" y="5334000"/>
            <a:ext cx="3352800" cy="1015663"/>
            <a:chOff x="2133600" y="5334000"/>
            <a:chExt cx="3352800" cy="1015663"/>
          </a:xfrm>
        </p:grpSpPr>
        <p:sp>
          <p:nvSpPr>
            <p:cNvPr id="2" name="TextBox 1"/>
            <p:cNvSpPr txBox="1"/>
            <p:nvPr/>
          </p:nvSpPr>
          <p:spPr>
            <a:xfrm>
              <a:off x="2133600" y="5334000"/>
              <a:ext cx="2148845" cy="1015663"/>
            </a:xfrm>
            <a:prstGeom prst="rect">
              <a:avLst/>
            </a:prstGeom>
            <a:noFill/>
          </p:spPr>
          <p:txBody>
            <a:bodyPr wrap="none" rtlCol="0">
              <a:spAutoFit/>
            </a:bodyPr>
            <a:lstStyle/>
            <a:p>
              <a:r>
                <a:rPr lang="en-US" sz="6000" dirty="0">
                  <a:solidFill>
                    <a:schemeClr val="bg1"/>
                  </a:solidFill>
                </a:rPr>
                <a:t>G-LOC</a:t>
              </a:r>
            </a:p>
          </p:txBody>
        </p:sp>
        <p:sp>
          <p:nvSpPr>
            <p:cNvPr id="3" name="Right Arrow 2"/>
            <p:cNvSpPr/>
            <p:nvPr/>
          </p:nvSpPr>
          <p:spPr>
            <a:xfrm>
              <a:off x="4343400" y="5562600"/>
              <a:ext cx="1143000" cy="685800"/>
            </a:xfrm>
            <a:prstGeom prst="rightArrow">
              <a:avLst>
                <a:gd name="adj1" fmla="val 22992"/>
                <a:gd name="adj2" fmla="val 50000"/>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3943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14400" y="381000"/>
            <a:ext cx="7164542" cy="1569660"/>
          </a:xfrm>
          <a:prstGeom prst="rect">
            <a:avLst/>
          </a:prstGeom>
          <a:noFill/>
        </p:spPr>
        <p:txBody>
          <a:bodyPr wrap="none" rtlCol="0">
            <a:spAutoFit/>
          </a:bodyPr>
          <a:lstStyle/>
          <a:p>
            <a:pPr algn="ctr"/>
            <a:r>
              <a:rPr lang="en-US" sz="3200" dirty="0">
                <a:solidFill>
                  <a:srgbClr val="FFFFFF"/>
                </a:solidFill>
              </a:rPr>
              <a:t>1962 – John Glenn (Mercury Friendship 7)</a:t>
            </a:r>
          </a:p>
          <a:p>
            <a:pPr algn="ctr"/>
            <a:r>
              <a:rPr lang="en-US" sz="3200" dirty="0">
                <a:solidFill>
                  <a:srgbClr val="FFFFFF"/>
                </a:solidFill>
              </a:rPr>
              <a:t>+6g  for 90 sec</a:t>
            </a:r>
          </a:p>
          <a:p>
            <a:pPr algn="ctr"/>
            <a:r>
              <a:rPr lang="en-US" sz="3200" dirty="0">
                <a:solidFill>
                  <a:srgbClr val="FFFFFF"/>
                </a:solidFill>
              </a:rPr>
              <a:t>+8g  transiently</a:t>
            </a:r>
          </a:p>
        </p:txBody>
      </p:sp>
      <p:pic>
        <p:nvPicPr>
          <p:cNvPr id="6" name="Picture 5" descr="images.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2362200"/>
            <a:ext cx="4950207" cy="3581400"/>
          </a:xfrm>
          <a:prstGeom prst="rect">
            <a:avLst/>
          </a:prstGeom>
        </p:spPr>
      </p:pic>
    </p:spTree>
    <p:extLst>
      <p:ext uri="{BB962C8B-B14F-4D97-AF65-F5344CB8AC3E}">
        <p14:creationId xmlns:p14="http://schemas.microsoft.com/office/powerpoint/2010/main" val="885424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228600"/>
            <a:ext cx="8229600" cy="2062103"/>
          </a:xfrm>
          <a:prstGeom prst="rect">
            <a:avLst/>
          </a:prstGeom>
          <a:noFill/>
        </p:spPr>
        <p:txBody>
          <a:bodyPr wrap="square" rtlCol="0">
            <a:spAutoFit/>
          </a:bodyPr>
          <a:lstStyle/>
          <a:p>
            <a:pPr algn="ctr"/>
            <a:r>
              <a:rPr lang="en-US" sz="3200" dirty="0">
                <a:solidFill>
                  <a:srgbClr val="FFFFFF"/>
                </a:solidFill>
              </a:rPr>
              <a:t>1983 – Soyuz 7K-T 39</a:t>
            </a:r>
          </a:p>
          <a:p>
            <a:pPr algn="ctr"/>
            <a:r>
              <a:rPr lang="en-US" sz="3200" dirty="0">
                <a:solidFill>
                  <a:srgbClr val="FFFFFF"/>
                </a:solidFill>
              </a:rPr>
              <a:t>(separation failure between stages 2/3)</a:t>
            </a:r>
          </a:p>
          <a:p>
            <a:pPr algn="ctr"/>
            <a:r>
              <a:rPr lang="en-US" sz="3200" dirty="0">
                <a:solidFill>
                  <a:srgbClr val="FFFFFF"/>
                </a:solidFill>
              </a:rPr>
              <a:t>+21g during re-entry</a:t>
            </a:r>
          </a:p>
          <a:p>
            <a:pPr algn="ctr"/>
            <a:endParaRPr lang="en-US" sz="3200" dirty="0">
              <a:solidFill>
                <a:srgbClr val="FFFFFF"/>
              </a:solidFill>
            </a:endParaRPr>
          </a:p>
        </p:txBody>
      </p:sp>
      <p:pic>
        <p:nvPicPr>
          <p:cNvPr id="3" name="Picture 2" descr="1024px-Soyuz_TMA-7_spacecraft2edi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133600"/>
            <a:ext cx="5867400" cy="3884860"/>
          </a:xfrm>
          <a:prstGeom prst="rect">
            <a:avLst/>
          </a:prstGeom>
        </p:spPr>
      </p:pic>
    </p:spTree>
    <p:extLst>
      <p:ext uri="{BB962C8B-B14F-4D97-AF65-F5344CB8AC3E}">
        <p14:creationId xmlns:p14="http://schemas.microsoft.com/office/powerpoint/2010/main" val="1730676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228600"/>
            <a:ext cx="8229600" cy="1077218"/>
          </a:xfrm>
          <a:prstGeom prst="rect">
            <a:avLst/>
          </a:prstGeom>
          <a:noFill/>
        </p:spPr>
        <p:txBody>
          <a:bodyPr wrap="square" rtlCol="0">
            <a:spAutoFit/>
          </a:bodyPr>
          <a:lstStyle/>
          <a:p>
            <a:pPr algn="ctr"/>
            <a:r>
              <a:rPr lang="en-US" sz="3200" dirty="0">
                <a:solidFill>
                  <a:srgbClr val="FFFFFF"/>
                </a:solidFill>
              </a:rPr>
              <a:t>Military Aircraft (ejection)</a:t>
            </a:r>
          </a:p>
          <a:p>
            <a:pPr algn="ctr"/>
            <a:r>
              <a:rPr lang="en-US" sz="3200" dirty="0">
                <a:solidFill>
                  <a:srgbClr val="FFFFFF"/>
                </a:solidFill>
              </a:rPr>
              <a:t>+25g</a:t>
            </a:r>
          </a:p>
        </p:txBody>
      </p:sp>
      <p:pic>
        <p:nvPicPr>
          <p:cNvPr id="2" name="Picture 1" descr="F-4S_Phantom_ejector_seat_test_1985.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905000"/>
            <a:ext cx="5229817" cy="4228984"/>
          </a:xfrm>
          <a:prstGeom prst="rect">
            <a:avLst/>
          </a:prstGeom>
        </p:spPr>
      </p:pic>
    </p:spTree>
    <p:extLst>
      <p:ext uri="{BB962C8B-B14F-4D97-AF65-F5344CB8AC3E}">
        <p14:creationId xmlns:p14="http://schemas.microsoft.com/office/powerpoint/2010/main" val="176680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6600" y="2438400"/>
            <a:ext cx="2105320" cy="1015663"/>
          </a:xfrm>
          <a:prstGeom prst="rect">
            <a:avLst/>
          </a:prstGeom>
          <a:noFill/>
        </p:spPr>
        <p:txBody>
          <a:bodyPr wrap="none" rtlCol="0">
            <a:spAutoFit/>
          </a:bodyPr>
          <a:lstStyle/>
          <a:p>
            <a:r>
              <a:rPr lang="en-US" sz="6000" dirty="0">
                <a:solidFill>
                  <a:srgbClr val="E86928"/>
                </a:solidFill>
              </a:rPr>
              <a:t>Brains</a:t>
            </a:r>
          </a:p>
        </p:txBody>
      </p:sp>
    </p:spTree>
    <p:extLst>
      <p:ext uri="{BB962C8B-B14F-4D97-AF65-F5344CB8AC3E}">
        <p14:creationId xmlns:p14="http://schemas.microsoft.com/office/powerpoint/2010/main" val="1607622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2406" y="4648200"/>
            <a:ext cx="5933235" cy="1569660"/>
          </a:xfrm>
          <a:prstGeom prst="rect">
            <a:avLst/>
          </a:prstGeom>
          <a:noFill/>
        </p:spPr>
        <p:txBody>
          <a:bodyPr wrap="none" rtlCol="0">
            <a:spAutoFit/>
          </a:bodyPr>
          <a:lstStyle/>
          <a:p>
            <a:pPr algn="ctr"/>
            <a:r>
              <a:rPr lang="en-US" sz="4800" dirty="0">
                <a:solidFill>
                  <a:schemeClr val="bg1"/>
                </a:solidFill>
              </a:rPr>
              <a:t>Is there more to G-LOC</a:t>
            </a:r>
          </a:p>
          <a:p>
            <a:pPr algn="ctr"/>
            <a:r>
              <a:rPr lang="en-US" sz="4800" dirty="0">
                <a:solidFill>
                  <a:schemeClr val="bg1"/>
                </a:solidFill>
              </a:rPr>
              <a:t>than lack of O</a:t>
            </a:r>
            <a:r>
              <a:rPr lang="en-US" sz="4800" baseline="-25000" dirty="0">
                <a:solidFill>
                  <a:schemeClr val="bg1"/>
                </a:solidFill>
              </a:rPr>
              <a:t>2</a:t>
            </a:r>
            <a:r>
              <a:rPr lang="en-US" sz="4800" dirty="0">
                <a:solidFill>
                  <a:schemeClr val="bg1"/>
                </a:solidFill>
              </a:rPr>
              <a:t>?</a:t>
            </a:r>
          </a:p>
        </p:txBody>
      </p:sp>
      <p:pic>
        <p:nvPicPr>
          <p:cNvPr id="9218" name="4690E1A6-BFE1-4B1B-B7AE-99F327EB1DC5" descr="4690E1A6-BFE1-4B1B-B7AE-99F327EB1DC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5823" y="838200"/>
            <a:ext cx="5486400" cy="308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939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le:Joseph-Ignace Guillotin cropped.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89966"/>
            <a:ext cx="2318657" cy="275570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File:Exécution de Marie Antoinette le 16 octobre 1793.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500852"/>
            <a:ext cx="3840704" cy="275570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delta force - Afghanist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7128" y="3810000"/>
            <a:ext cx="3721306" cy="255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64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390525" y="335845"/>
            <a:ext cx="8362950" cy="6186309"/>
          </a:xfrm>
          <a:prstGeom prst="rect">
            <a:avLst/>
          </a:prstGeom>
          <a:noFill/>
        </p:spPr>
        <p:txBody>
          <a:bodyPr wrap="square" rtlCol="0">
            <a:spAutoFit/>
          </a:bodyPr>
          <a:lstStyle/>
          <a:p>
            <a:endParaRPr lang="en-US" sz="3600" b="1" dirty="0">
              <a:solidFill>
                <a:srgbClr val="00B0F0"/>
              </a:solidFill>
            </a:endParaRPr>
          </a:p>
          <a:p>
            <a:r>
              <a:rPr lang="en-US" sz="3600" b="1" dirty="0">
                <a:solidFill>
                  <a:srgbClr val="00B0F0"/>
                </a:solidFill>
              </a:rPr>
              <a:t>A choke-out maneuver results in</a:t>
            </a:r>
          </a:p>
          <a:p>
            <a:r>
              <a:rPr lang="en-US" sz="3600" b="1" dirty="0">
                <a:solidFill>
                  <a:srgbClr val="00B0F0"/>
                </a:solidFill>
              </a:rPr>
              <a:t>loss of consciousness (LOC)</a:t>
            </a:r>
          </a:p>
          <a:p>
            <a:r>
              <a:rPr lang="en-US" sz="3600" b="1" dirty="0">
                <a:solidFill>
                  <a:srgbClr val="00B0F0"/>
                </a:solidFill>
              </a:rPr>
              <a:t>in 3-4 sec.</a:t>
            </a:r>
          </a:p>
          <a:p>
            <a:endParaRPr lang="en-US" sz="3600" b="1" dirty="0">
              <a:solidFill>
                <a:srgbClr val="00B0F0"/>
              </a:solidFill>
            </a:endParaRPr>
          </a:p>
          <a:p>
            <a:r>
              <a:rPr lang="en-US" sz="3600" b="1" dirty="0">
                <a:solidFill>
                  <a:srgbClr val="00B0F0"/>
                </a:solidFill>
              </a:rPr>
              <a:t>… so, there’s more going on than a simple lack of cerebral blood flow and O</a:t>
            </a:r>
            <a:r>
              <a:rPr lang="en-US" sz="3600" b="1" baseline="-25000" dirty="0">
                <a:solidFill>
                  <a:srgbClr val="00B0F0"/>
                </a:solidFill>
              </a:rPr>
              <a:t>2</a:t>
            </a:r>
            <a:endParaRPr lang="en-US" sz="3600" b="1" dirty="0">
              <a:solidFill>
                <a:srgbClr val="00B0F0"/>
              </a:solidFill>
            </a:endParaRPr>
          </a:p>
          <a:p>
            <a:endParaRPr lang="en-US" sz="3600" b="1" dirty="0">
              <a:solidFill>
                <a:srgbClr val="00B0F0"/>
              </a:solidFill>
            </a:endParaRPr>
          </a:p>
          <a:p>
            <a:r>
              <a:rPr lang="en-US" sz="3600" b="1" dirty="0">
                <a:solidFill>
                  <a:srgbClr val="00B0F0"/>
                </a:solidFill>
              </a:rPr>
              <a:t>Let’s have a look at asystole and the dive reflex:</a:t>
            </a:r>
          </a:p>
        </p:txBody>
      </p:sp>
    </p:spTree>
    <p:extLst>
      <p:ext uri="{BB962C8B-B14F-4D97-AF65-F5344CB8AC3E}">
        <p14:creationId xmlns:p14="http://schemas.microsoft.com/office/powerpoint/2010/main" val="3929927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lid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6"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D3C93C7-C2DC-81EE-BBB5-E46CB951AA9D}"/>
              </a:ext>
            </a:extLst>
          </p:cNvPr>
          <p:cNvSpPr/>
          <p:nvPr/>
        </p:nvSpPr>
        <p:spPr>
          <a:xfrm>
            <a:off x="2133600" y="1219200"/>
            <a:ext cx="1676400" cy="914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92979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lid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123" name="Rectangle 3"/>
          <p:cNvSpPr>
            <a:spLocks noChangeArrowheads="1"/>
          </p:cNvSpPr>
          <p:nvPr/>
        </p:nvSpPr>
        <p:spPr bwMode="auto">
          <a:xfrm>
            <a:off x="163551" y="342900"/>
            <a:ext cx="8763000" cy="838200"/>
          </a:xfrm>
          <a:prstGeom prst="rect">
            <a:avLst/>
          </a:prstGeom>
          <a:solidFill>
            <a:srgbClr val="FF00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sz="4800" b="1" i="1">
                <a:solidFill>
                  <a:schemeClr val="bg1"/>
                </a:solidFill>
              </a:rPr>
              <a:t>Asystole</a:t>
            </a:r>
          </a:p>
        </p:txBody>
      </p:sp>
      <p:sp>
        <p:nvSpPr>
          <p:cNvPr id="3" name="Rectangle 3">
            <a:extLst>
              <a:ext uri="{FF2B5EF4-FFF2-40B4-BE49-F238E27FC236}">
                <a16:creationId xmlns:a16="http://schemas.microsoft.com/office/drawing/2014/main" id="{4CB344E1-877C-21BE-863C-F0B143780D05}"/>
              </a:ext>
            </a:extLst>
          </p:cNvPr>
          <p:cNvSpPr>
            <a:spLocks noChangeArrowheads="1"/>
          </p:cNvSpPr>
          <p:nvPr/>
        </p:nvSpPr>
        <p:spPr bwMode="auto">
          <a:xfrm>
            <a:off x="163551" y="1524000"/>
            <a:ext cx="8763000" cy="514815"/>
          </a:xfrm>
          <a:prstGeom prst="rect">
            <a:avLst/>
          </a:prstGeom>
          <a:solidFill>
            <a:srgbClr val="FF00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b="1" i="1" dirty="0">
                <a:solidFill>
                  <a:schemeClr val="bg1"/>
                </a:solidFill>
              </a:rPr>
              <a:t>But … still fully conscious, hearing &amp; responsive after </a:t>
            </a:r>
            <a:r>
              <a:rPr lang="en-US" altLang="en-US" b="1" i="1" u="sng" dirty="0">
                <a:solidFill>
                  <a:schemeClr val="bg1"/>
                </a:solidFill>
              </a:rPr>
              <a:t>12 sec</a:t>
            </a:r>
            <a:r>
              <a:rPr lang="en-US" altLang="en-US" b="1" i="1" dirty="0">
                <a:solidFill>
                  <a:schemeClr val="bg1"/>
                </a:solidFill>
              </a:rPr>
              <a:t> at zero cerebral blood flow.</a:t>
            </a:r>
          </a:p>
        </p:txBody>
      </p:sp>
    </p:spTree>
    <p:extLst>
      <p:ext uri="{BB962C8B-B14F-4D97-AF65-F5344CB8AC3E}">
        <p14:creationId xmlns:p14="http://schemas.microsoft.com/office/powerpoint/2010/main" val="1340956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0" name="Group 9"/>
          <p:cNvGrpSpPr/>
          <p:nvPr/>
        </p:nvGrpSpPr>
        <p:grpSpPr>
          <a:xfrm>
            <a:off x="0" y="228600"/>
            <a:ext cx="4267200" cy="2399100"/>
            <a:chOff x="0" y="228600"/>
            <a:chExt cx="4267200" cy="2399100"/>
          </a:xfrm>
        </p:grpSpPr>
        <p:pic>
          <p:nvPicPr>
            <p:cNvPr id="4" name="Picture 3" descr="IMG_9143.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8600"/>
              <a:ext cx="4267200" cy="2399100"/>
            </a:xfrm>
            <a:prstGeom prst="rect">
              <a:avLst/>
            </a:prstGeom>
          </p:spPr>
        </p:pic>
        <p:sp>
          <p:nvSpPr>
            <p:cNvPr id="7" name="Rectangle 6"/>
            <p:cNvSpPr/>
            <p:nvPr/>
          </p:nvSpPr>
          <p:spPr>
            <a:xfrm>
              <a:off x="3276600" y="228600"/>
              <a:ext cx="457200" cy="22098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1981200" y="2438400"/>
            <a:ext cx="4248541" cy="2438400"/>
            <a:chOff x="1981200" y="2438400"/>
            <a:chExt cx="4248541" cy="2438400"/>
          </a:xfrm>
        </p:grpSpPr>
        <p:pic>
          <p:nvPicPr>
            <p:cNvPr id="5" name="Picture 4" descr="IMG_9144.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438400"/>
              <a:ext cx="4248541" cy="2388610"/>
            </a:xfrm>
            <a:prstGeom prst="rect">
              <a:avLst/>
            </a:prstGeom>
          </p:spPr>
        </p:pic>
        <p:sp>
          <p:nvSpPr>
            <p:cNvPr id="8" name="Rectangle 7"/>
            <p:cNvSpPr/>
            <p:nvPr/>
          </p:nvSpPr>
          <p:spPr>
            <a:xfrm>
              <a:off x="5257800" y="2590800"/>
              <a:ext cx="457200" cy="22860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5181600" y="3962400"/>
            <a:ext cx="4267200" cy="2895600"/>
            <a:chOff x="5181600" y="3962400"/>
            <a:chExt cx="4267200" cy="2895600"/>
          </a:xfrm>
        </p:grpSpPr>
        <p:pic>
          <p:nvPicPr>
            <p:cNvPr id="6" name="Picture 5" descr="IMG_9145.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1600" y="4458899"/>
              <a:ext cx="4267200" cy="2399101"/>
            </a:xfrm>
            <a:prstGeom prst="rect">
              <a:avLst/>
            </a:prstGeom>
          </p:spPr>
        </p:pic>
        <p:sp>
          <p:nvSpPr>
            <p:cNvPr id="9" name="Rectangle 8"/>
            <p:cNvSpPr/>
            <p:nvPr/>
          </p:nvSpPr>
          <p:spPr>
            <a:xfrm>
              <a:off x="8458200" y="3962400"/>
              <a:ext cx="457200" cy="2895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TextBox 12"/>
          <p:cNvSpPr txBox="1"/>
          <p:nvPr/>
        </p:nvSpPr>
        <p:spPr>
          <a:xfrm>
            <a:off x="5410200" y="457200"/>
            <a:ext cx="3581400" cy="3046988"/>
          </a:xfrm>
          <a:prstGeom prst="rect">
            <a:avLst/>
          </a:prstGeom>
          <a:noFill/>
        </p:spPr>
        <p:txBody>
          <a:bodyPr wrap="square" rtlCol="0">
            <a:spAutoFit/>
          </a:bodyPr>
          <a:lstStyle/>
          <a:p>
            <a:r>
              <a:rPr lang="en-US" sz="3200" dirty="0">
                <a:solidFill>
                  <a:schemeClr val="bg1"/>
                </a:solidFill>
              </a:rPr>
              <a:t>+1g	Normal</a:t>
            </a:r>
          </a:p>
          <a:p>
            <a:r>
              <a:rPr lang="en-US" sz="3200" dirty="0">
                <a:solidFill>
                  <a:schemeClr val="bg1"/>
                </a:solidFill>
              </a:rPr>
              <a:t>+2g	Face sags</a:t>
            </a:r>
          </a:p>
          <a:p>
            <a:r>
              <a:rPr lang="en-US" sz="3200" dirty="0">
                <a:solidFill>
                  <a:schemeClr val="bg1"/>
                </a:solidFill>
              </a:rPr>
              <a:t>+3g	Can’t stand</a:t>
            </a:r>
          </a:p>
          <a:p>
            <a:r>
              <a:rPr lang="en-US" sz="3200" dirty="0">
                <a:solidFill>
                  <a:schemeClr val="bg1"/>
                </a:solidFill>
              </a:rPr>
              <a:t>+5g	Can’t see</a:t>
            </a:r>
          </a:p>
          <a:p>
            <a:r>
              <a:rPr lang="en-US" sz="3200" dirty="0">
                <a:solidFill>
                  <a:schemeClr val="bg1"/>
                </a:solidFill>
              </a:rPr>
              <a:t>+8g	Can’t move</a:t>
            </a:r>
          </a:p>
          <a:p>
            <a:r>
              <a:rPr lang="en-US" sz="3200" dirty="0">
                <a:solidFill>
                  <a:schemeClr val="bg1"/>
                </a:solidFill>
              </a:rPr>
              <a:t>+12g Can’t think</a:t>
            </a:r>
          </a:p>
        </p:txBody>
      </p:sp>
    </p:spTree>
    <p:extLst>
      <p:ext uri="{BB962C8B-B14F-4D97-AF65-F5344CB8AC3E}">
        <p14:creationId xmlns:p14="http://schemas.microsoft.com/office/powerpoint/2010/main" val="4155951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IMG_9157.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28600"/>
            <a:ext cx="5715000" cy="3213081"/>
          </a:xfrm>
          <a:prstGeom prst="rect">
            <a:avLst/>
          </a:prstGeom>
        </p:spPr>
      </p:pic>
      <p:pic>
        <p:nvPicPr>
          <p:cNvPr id="2" name="Picture 1" descr="unnamed-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3571970"/>
            <a:ext cx="4800600" cy="3286030"/>
          </a:xfrm>
          <a:prstGeom prst="rect">
            <a:avLst/>
          </a:prstGeom>
        </p:spPr>
      </p:pic>
      <p:sp>
        <p:nvSpPr>
          <p:cNvPr id="4" name="TextBox 3"/>
          <p:cNvSpPr txBox="1"/>
          <p:nvPr/>
        </p:nvSpPr>
        <p:spPr>
          <a:xfrm>
            <a:off x="838200" y="4572000"/>
            <a:ext cx="3214792" cy="1200329"/>
          </a:xfrm>
          <a:prstGeom prst="rect">
            <a:avLst/>
          </a:prstGeom>
          <a:noFill/>
        </p:spPr>
        <p:txBody>
          <a:bodyPr wrap="none" rtlCol="0">
            <a:spAutoFit/>
          </a:bodyPr>
          <a:lstStyle/>
          <a:p>
            <a:r>
              <a:rPr lang="en-US" sz="3600" dirty="0">
                <a:solidFill>
                  <a:srgbClr val="FFFFFF"/>
                </a:solidFill>
              </a:rPr>
              <a:t>E. J. </a:t>
            </a:r>
            <a:r>
              <a:rPr lang="en-US" sz="3600" dirty="0" err="1">
                <a:solidFill>
                  <a:srgbClr val="FFFFFF"/>
                </a:solidFill>
              </a:rPr>
              <a:t>Baldes</a:t>
            </a:r>
            <a:r>
              <a:rPr lang="en-US" sz="3600" dirty="0">
                <a:solidFill>
                  <a:srgbClr val="FFFFFF"/>
                </a:solidFill>
              </a:rPr>
              <a:t>, PhD</a:t>
            </a:r>
          </a:p>
          <a:p>
            <a:r>
              <a:rPr lang="en-US" sz="3600" dirty="0">
                <a:solidFill>
                  <a:srgbClr val="FFFFFF"/>
                </a:solidFill>
              </a:rPr>
              <a:t>C.F. Code, MD</a:t>
            </a:r>
          </a:p>
        </p:txBody>
      </p:sp>
      <p:sp>
        <p:nvSpPr>
          <p:cNvPr id="5" name="TextBox 4"/>
          <p:cNvSpPr txBox="1"/>
          <p:nvPr/>
        </p:nvSpPr>
        <p:spPr>
          <a:xfrm>
            <a:off x="4965874" y="1524000"/>
            <a:ext cx="4047502" cy="646331"/>
          </a:xfrm>
          <a:prstGeom prst="rect">
            <a:avLst/>
          </a:prstGeom>
          <a:noFill/>
        </p:spPr>
        <p:txBody>
          <a:bodyPr wrap="none" rtlCol="0">
            <a:spAutoFit/>
          </a:bodyPr>
          <a:lstStyle/>
          <a:p>
            <a:r>
              <a:rPr lang="en-US" sz="3600" dirty="0">
                <a:solidFill>
                  <a:srgbClr val="FFFFFF"/>
                </a:solidFill>
              </a:rPr>
              <a:t>E. H. Wood, MD PhD</a:t>
            </a:r>
          </a:p>
        </p:txBody>
      </p:sp>
    </p:spTree>
    <p:extLst>
      <p:ext uri="{BB962C8B-B14F-4D97-AF65-F5344CB8AC3E}">
        <p14:creationId xmlns:p14="http://schemas.microsoft.com/office/powerpoint/2010/main" val="36954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22808" y="5410200"/>
            <a:ext cx="4636397" cy="1077218"/>
          </a:xfrm>
          <a:prstGeom prst="rect">
            <a:avLst/>
          </a:prstGeom>
          <a:noFill/>
        </p:spPr>
        <p:txBody>
          <a:bodyPr wrap="none" rtlCol="0">
            <a:spAutoFit/>
          </a:bodyPr>
          <a:lstStyle/>
          <a:p>
            <a:pPr algn="ctr"/>
            <a:r>
              <a:rPr lang="en-US" sz="3200" dirty="0">
                <a:solidFill>
                  <a:srgbClr val="FFFFFF"/>
                </a:solidFill>
              </a:rPr>
              <a:t>Dr. Henry (Fred) </a:t>
            </a:r>
            <a:r>
              <a:rPr lang="en-US" sz="3200" dirty="0" err="1">
                <a:solidFill>
                  <a:srgbClr val="FFFFFF"/>
                </a:solidFill>
              </a:rPr>
              <a:t>Helmholz</a:t>
            </a:r>
            <a:endParaRPr lang="en-US" sz="3200" dirty="0">
              <a:solidFill>
                <a:srgbClr val="FFFFFF"/>
              </a:solidFill>
            </a:endParaRPr>
          </a:p>
          <a:p>
            <a:pPr algn="ctr"/>
            <a:r>
              <a:rPr lang="en-US" sz="3200" dirty="0">
                <a:solidFill>
                  <a:srgbClr val="FFFFFF"/>
                </a:solidFill>
              </a:rPr>
              <a:t>1911 - 2012</a:t>
            </a:r>
          </a:p>
        </p:txBody>
      </p:sp>
      <p:pic>
        <p:nvPicPr>
          <p:cNvPr id="1026" name="Picture 2" descr="Henry F. Helmholz Jr. - Rochester ">
            <a:hlinkClick r:id="rId2" tooltip="Henry F. Helmholz Jr. - Rochester "/>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685799"/>
            <a:ext cx="2676525" cy="4054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177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rm33\AppData\Local\Microsoft\Windows\Temporary Internet Files\Content.Outlook\TM84WW0S\photo (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909" y="609600"/>
            <a:ext cx="7239000" cy="5391492"/>
          </a:xfrm>
          <a:prstGeom prst="rect">
            <a:avLst/>
          </a:prstGeom>
          <a:noFill/>
          <a:ln w="63500">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943600" y="6331527"/>
            <a:ext cx="30480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chemeClr val="accent6">
                    <a:lumMod val="75000"/>
                  </a:schemeClr>
                </a:solidFill>
              </a:rPr>
              <a:t>Lindberg EF &amp; Wood EH, 1963</a:t>
            </a:r>
          </a:p>
        </p:txBody>
      </p:sp>
      <p:sp>
        <p:nvSpPr>
          <p:cNvPr id="4" name="Rounded Rectangle 3"/>
          <p:cNvSpPr/>
          <p:nvPr/>
        </p:nvSpPr>
        <p:spPr>
          <a:xfrm>
            <a:off x="1219200" y="4953000"/>
            <a:ext cx="3048000" cy="43635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b="1" dirty="0">
                <a:solidFill>
                  <a:schemeClr val="accent6">
                    <a:lumMod val="75000"/>
                  </a:schemeClr>
                </a:solidFill>
              </a:rPr>
              <a:t>300 Subjects;  10,000 Rides</a:t>
            </a:r>
          </a:p>
        </p:txBody>
      </p:sp>
    </p:spTree>
    <p:extLst>
      <p:ext uri="{BB962C8B-B14F-4D97-AF65-F5344CB8AC3E}">
        <p14:creationId xmlns:p14="http://schemas.microsoft.com/office/powerpoint/2010/main" val="3759371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unname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228600"/>
            <a:ext cx="4993676" cy="2805040"/>
          </a:xfrm>
          <a:prstGeom prst="rect">
            <a:avLst/>
          </a:prstGeom>
        </p:spPr>
      </p:pic>
      <p:pic>
        <p:nvPicPr>
          <p:cNvPr id="8" name="Picture 7" descr="unnamed-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4800" y="152400"/>
            <a:ext cx="5194927" cy="2918088"/>
          </a:xfrm>
          <a:prstGeom prst="rect">
            <a:avLst/>
          </a:prstGeom>
        </p:spPr>
      </p:pic>
      <p:pic>
        <p:nvPicPr>
          <p:cNvPr id="9" name="Picture 8" descr="unnamed-2.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5800" y="3657600"/>
            <a:ext cx="4884167" cy="2743528"/>
          </a:xfrm>
          <a:prstGeom prst="rect">
            <a:avLst/>
          </a:prstGeom>
        </p:spPr>
      </p:pic>
      <p:pic>
        <p:nvPicPr>
          <p:cNvPr id="5" name="Picture 4" descr="unnamed-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53" y="3581400"/>
            <a:ext cx="5342480" cy="3000970"/>
          </a:xfrm>
          <a:prstGeom prst="rect">
            <a:avLst/>
          </a:prstGeom>
        </p:spPr>
      </p:pic>
    </p:spTree>
    <p:extLst>
      <p:ext uri="{BB962C8B-B14F-4D97-AF65-F5344CB8AC3E}">
        <p14:creationId xmlns:p14="http://schemas.microsoft.com/office/powerpoint/2010/main" val="4015536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unnam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762000"/>
            <a:ext cx="3276600" cy="4300537"/>
          </a:xfrm>
          <a:prstGeom prst="rect">
            <a:avLst/>
          </a:prstGeom>
        </p:spPr>
      </p:pic>
      <p:sp>
        <p:nvSpPr>
          <p:cNvPr id="5" name="TextBox 4"/>
          <p:cNvSpPr txBox="1"/>
          <p:nvPr/>
        </p:nvSpPr>
        <p:spPr>
          <a:xfrm>
            <a:off x="1981200" y="5638800"/>
            <a:ext cx="5572710" cy="646331"/>
          </a:xfrm>
          <a:prstGeom prst="rect">
            <a:avLst/>
          </a:prstGeom>
          <a:noFill/>
        </p:spPr>
        <p:txBody>
          <a:bodyPr wrap="none" rtlCol="0">
            <a:spAutoFit/>
          </a:bodyPr>
          <a:lstStyle/>
          <a:p>
            <a:r>
              <a:rPr lang="en-US" sz="3600" dirty="0">
                <a:solidFill>
                  <a:srgbClr val="FFFFFF"/>
                </a:solidFill>
              </a:rPr>
              <a:t>Edward Lambert, MD PhD</a:t>
            </a:r>
          </a:p>
        </p:txBody>
      </p:sp>
    </p:spTree>
    <p:extLst>
      <p:ext uri="{BB962C8B-B14F-4D97-AF65-F5344CB8AC3E}">
        <p14:creationId xmlns:p14="http://schemas.microsoft.com/office/powerpoint/2010/main" val="3630033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914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3" y="838200"/>
            <a:ext cx="9144000" cy="5140930"/>
          </a:xfrm>
          <a:prstGeom prst="rect">
            <a:avLst/>
          </a:prstGeom>
        </p:spPr>
      </p:pic>
    </p:spTree>
    <p:extLst>
      <p:ext uri="{BB962C8B-B14F-4D97-AF65-F5344CB8AC3E}">
        <p14:creationId xmlns:p14="http://schemas.microsoft.com/office/powerpoint/2010/main" val="1141786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6600" y="2438400"/>
            <a:ext cx="2242922" cy="1015663"/>
          </a:xfrm>
          <a:prstGeom prst="rect">
            <a:avLst/>
          </a:prstGeom>
          <a:noFill/>
        </p:spPr>
        <p:txBody>
          <a:bodyPr wrap="none" rtlCol="0">
            <a:spAutoFit/>
          </a:bodyPr>
          <a:lstStyle/>
          <a:p>
            <a:r>
              <a:rPr lang="en-US" sz="6000" dirty="0">
                <a:solidFill>
                  <a:srgbClr val="E86928"/>
                </a:solidFill>
              </a:rPr>
              <a:t>Hearts</a:t>
            </a:r>
          </a:p>
        </p:txBody>
      </p:sp>
    </p:spTree>
    <p:extLst>
      <p:ext uri="{BB962C8B-B14F-4D97-AF65-F5344CB8AC3E}">
        <p14:creationId xmlns:p14="http://schemas.microsoft.com/office/powerpoint/2010/main" val="1607622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914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7918"/>
            <a:ext cx="9144000" cy="5140930"/>
          </a:xfrm>
          <a:prstGeom prst="rect">
            <a:avLst/>
          </a:prstGeom>
        </p:spPr>
      </p:pic>
    </p:spTree>
    <p:extLst>
      <p:ext uri="{BB962C8B-B14F-4D97-AF65-F5344CB8AC3E}">
        <p14:creationId xmlns:p14="http://schemas.microsoft.com/office/powerpoint/2010/main" val="737628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829658"/>
            <a:ext cx="9525000" cy="13910735"/>
          </a:xfrm>
          <a:prstGeom prst="rect">
            <a:avLst/>
          </a:prstGeom>
        </p:spPr>
      </p:pic>
      <p:sp>
        <p:nvSpPr>
          <p:cNvPr id="2" name="TextBox 1"/>
          <p:cNvSpPr txBox="1"/>
          <p:nvPr/>
        </p:nvSpPr>
        <p:spPr>
          <a:xfrm>
            <a:off x="990600" y="3886200"/>
            <a:ext cx="3139050" cy="1200329"/>
          </a:xfrm>
          <a:prstGeom prst="rect">
            <a:avLst/>
          </a:prstGeom>
          <a:solidFill>
            <a:schemeClr val="bg1"/>
          </a:solidFill>
          <a:ln w="63500">
            <a:solidFill>
              <a:srgbClr val="E86928"/>
            </a:solidFill>
          </a:ln>
        </p:spPr>
        <p:txBody>
          <a:bodyPr wrap="none" rtlCol="0">
            <a:spAutoFit/>
          </a:bodyPr>
          <a:lstStyle/>
          <a:p>
            <a:pPr algn="ctr"/>
            <a:r>
              <a:rPr lang="en-US" sz="3600" b="1" dirty="0">
                <a:solidFill>
                  <a:srgbClr val="E86928"/>
                </a:solidFill>
              </a:rPr>
              <a:t>Ross Campion</a:t>
            </a:r>
          </a:p>
          <a:p>
            <a:pPr algn="ctr"/>
            <a:r>
              <a:rPr lang="en-US" sz="3600" b="1" dirty="0">
                <a:solidFill>
                  <a:srgbClr val="E86928"/>
                </a:solidFill>
              </a:rPr>
              <a:t>Lincoln </a:t>
            </a:r>
            <a:r>
              <a:rPr lang="en-US" sz="3600" b="1" dirty="0" err="1">
                <a:solidFill>
                  <a:srgbClr val="E86928"/>
                </a:solidFill>
              </a:rPr>
              <a:t>Eckman</a:t>
            </a:r>
            <a:endParaRPr lang="en-US" sz="3600" b="1" dirty="0">
              <a:solidFill>
                <a:srgbClr val="E86928"/>
              </a:solidFill>
            </a:endParaRPr>
          </a:p>
        </p:txBody>
      </p:sp>
    </p:spTree>
    <p:extLst>
      <p:ext uri="{BB962C8B-B14F-4D97-AF65-F5344CB8AC3E}">
        <p14:creationId xmlns:p14="http://schemas.microsoft.com/office/powerpoint/2010/main" val="241173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2438400"/>
            <a:ext cx="7060947" cy="584776"/>
          </a:xfrm>
          <a:prstGeom prst="rect">
            <a:avLst/>
          </a:prstGeom>
          <a:noFill/>
        </p:spPr>
        <p:txBody>
          <a:bodyPr wrap="none" rtlCol="0">
            <a:spAutoFit/>
          </a:bodyPr>
          <a:lstStyle/>
          <a:p>
            <a:r>
              <a:rPr lang="en-US" sz="3200" dirty="0">
                <a:solidFill>
                  <a:srgbClr val="E86928"/>
                </a:solidFill>
              </a:rPr>
              <a:t>… So, what happened in that centrifuge?</a:t>
            </a:r>
          </a:p>
        </p:txBody>
      </p:sp>
    </p:spTree>
    <p:extLst>
      <p:ext uri="{BB962C8B-B14F-4D97-AF65-F5344CB8AC3E}">
        <p14:creationId xmlns:p14="http://schemas.microsoft.com/office/powerpoint/2010/main" val="30302821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jrm33\AppData\Local\Microsoft\Windows\Temporary Internet Files\Content.Outlook\TM84WW0S\photo (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909" y="609600"/>
            <a:ext cx="7239000" cy="5391492"/>
          </a:xfrm>
          <a:prstGeom prst="rect">
            <a:avLst/>
          </a:prstGeom>
          <a:noFill/>
          <a:ln w="63500">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943600" y="6331527"/>
            <a:ext cx="30480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chemeClr val="accent6">
                    <a:lumMod val="75000"/>
                  </a:schemeClr>
                </a:solidFill>
              </a:rPr>
              <a:t>Lindberg EF &amp; Wood EH, 1963</a:t>
            </a:r>
          </a:p>
        </p:txBody>
      </p:sp>
      <p:pic>
        <p:nvPicPr>
          <p:cNvPr id="2" name="Picture 1" descr="unnam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1295400"/>
            <a:ext cx="5486400" cy="3817995"/>
          </a:xfrm>
          <a:prstGeom prst="rect">
            <a:avLst/>
          </a:prstGeom>
        </p:spPr>
      </p:pic>
    </p:spTree>
    <p:extLst>
      <p:ext uri="{BB962C8B-B14F-4D97-AF65-F5344CB8AC3E}">
        <p14:creationId xmlns:p14="http://schemas.microsoft.com/office/powerpoint/2010/main" val="61171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rm33\AppData\Local\Microsoft\Windows\Temporary Internet Files\Content.Outlook\TM84WW0S\photo (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0" y="609600"/>
            <a:ext cx="4850076" cy="5218297"/>
          </a:xfrm>
          <a:prstGeom prst="rect">
            <a:avLst/>
          </a:prstGeom>
          <a:noFill/>
          <a:ln w="63500">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943600" y="6331527"/>
            <a:ext cx="30480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79646">
                    <a:lumMod val="75000"/>
                  </a:srgbClr>
                </a:solidFill>
              </a:rPr>
              <a:t>Lindberg EF &amp; Wood EH, 1963</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3803" y="1828800"/>
            <a:ext cx="4509381" cy="4350327"/>
          </a:xfrm>
          <a:prstGeom prst="rect">
            <a:avLst/>
          </a:prstGeom>
          <a:noFill/>
          <a:ln>
            <a:noFill/>
          </a:ln>
          <a:effectLst>
            <a:outerShdw blurRad="50800" dist="1524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Connector 3"/>
          <p:cNvCxnSpPr/>
          <p:nvPr/>
        </p:nvCxnSpPr>
        <p:spPr>
          <a:xfrm>
            <a:off x="4800600" y="5827897"/>
            <a:ext cx="3733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01376" y="6005843"/>
            <a:ext cx="151842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800600" y="975561"/>
            <a:ext cx="3733800" cy="4852336"/>
            <a:chOff x="4800600" y="975561"/>
            <a:chExt cx="3733800" cy="4852336"/>
          </a:xfrm>
        </p:grpSpPr>
        <p:cxnSp>
          <p:nvCxnSpPr>
            <p:cNvPr id="10" name="Straight Connector 9"/>
            <p:cNvCxnSpPr/>
            <p:nvPr/>
          </p:nvCxnSpPr>
          <p:spPr>
            <a:xfrm>
              <a:off x="4800600" y="5827897"/>
              <a:ext cx="3733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2" descr="http://www.ranfranzandvinefh.com/obituaries/uploads/OI1019573575_Helmholz,%20Henry%20web%20pho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009" y="975561"/>
              <a:ext cx="2830968" cy="3680259"/>
            </a:xfrm>
            <a:prstGeom prst="rect">
              <a:avLst/>
            </a:prstGeom>
            <a:noFill/>
            <a:ln w="50800">
              <a:solidFill>
                <a:srgbClr val="E86928"/>
              </a:solidFill>
            </a:ln>
            <a:effectLst>
              <a:outerShdw blurRad="508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43009" y="4800600"/>
              <a:ext cx="2830968" cy="646331"/>
            </a:xfrm>
            <a:prstGeom prst="rect">
              <a:avLst/>
            </a:prstGeom>
            <a:solidFill>
              <a:schemeClr val="bg1"/>
            </a:solidFill>
            <a:ln w="50800">
              <a:solidFill>
                <a:srgbClr val="E86928"/>
              </a:solidFill>
            </a:ln>
            <a:effectLst>
              <a:outerShdw blurRad="50800" dist="63500" dir="2700000" algn="tl" rotWithShape="0">
                <a:prstClr val="black">
                  <a:alpha val="40000"/>
                </a:prstClr>
              </a:outerShdw>
            </a:effectLst>
          </p:spPr>
          <p:txBody>
            <a:bodyPr wrap="none" rtlCol="0">
              <a:spAutoFit/>
            </a:bodyPr>
            <a:lstStyle/>
            <a:p>
              <a:pPr algn="ctr"/>
              <a:r>
                <a:rPr lang="en-US" dirty="0"/>
                <a:t>Henry (Fred) Helmholtz, MD</a:t>
              </a:r>
            </a:p>
            <a:p>
              <a:pPr algn="ctr"/>
              <a:r>
                <a:rPr lang="en-US" dirty="0"/>
                <a:t>1911 - 2012</a:t>
              </a:r>
            </a:p>
          </p:txBody>
        </p:sp>
      </p:grpSp>
    </p:spTree>
    <p:extLst>
      <p:ext uri="{BB962C8B-B14F-4D97-AF65-F5344CB8AC3E}">
        <p14:creationId xmlns:p14="http://schemas.microsoft.com/office/powerpoint/2010/main" val="175882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8.33333E-7 -2.96296E-6 L -0.1118 -2.96296E-6 C -0.16215 -2.96296E-6 -0.22344 -0.01944 -0.22344 -0.03518 L -0.22344 -0.06921 " pathEditMode="relative" rAng="0" ptsTypes="FfFF">
                                      <p:cBhvr>
                                        <p:cTn id="6" dur="1000" fill="hold"/>
                                        <p:tgtEl>
                                          <p:spTgt spid="3074"/>
                                        </p:tgtEl>
                                        <p:attrNameLst>
                                          <p:attrName>ppt_x</p:attrName>
                                          <p:attrName>ppt_y</p:attrName>
                                        </p:attrNameLst>
                                      </p:cBhvr>
                                      <p:rCtr x="-11181" y="-3472"/>
                                    </p:animMotion>
                                  </p:childTnLst>
                                </p:cTn>
                              </p:par>
                            </p:childTnLst>
                          </p:cTn>
                        </p:par>
                        <p:par>
                          <p:cTn id="7" fill="hold">
                            <p:stCondLst>
                              <p:cond delay="1000"/>
                            </p:stCondLst>
                            <p:childTnLst>
                              <p:par>
                                <p:cTn id="8" presetID="1" presetClass="entr" presetSubtype="0" fill="hold" nodeType="afterEffect">
                                  <p:stCondLst>
                                    <p:cond delay="0"/>
                                  </p:stCondLst>
                                  <p:childTnLst>
                                    <p:set>
                                      <p:cBhvr>
                                        <p:cTn id="9" dur="1" fill="hold">
                                          <p:stCondLst>
                                            <p:cond delay="0"/>
                                          </p:stCondLst>
                                        </p:cTn>
                                        <p:tgtEl>
                                          <p:spTgt spid="1433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jrm33\AppData\Local\Microsoft\Windows\Temporary Internet Files\Content.Outlook\TM84WW0S\photo (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457200"/>
            <a:ext cx="5311730" cy="5715000"/>
          </a:xfrm>
          <a:prstGeom prst="rect">
            <a:avLst/>
          </a:prstGeom>
          <a:noFill/>
          <a:ln w="63500">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914400" y="6096000"/>
            <a:ext cx="30480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79646">
                    <a:lumMod val="75000"/>
                  </a:srgbClr>
                </a:solidFill>
              </a:rPr>
              <a:t>Lindberg EF &amp; Wood EH, 1963</a:t>
            </a:r>
          </a:p>
        </p:txBody>
      </p:sp>
      <p:cxnSp>
        <p:nvCxnSpPr>
          <p:cNvPr id="4" name="Straight Connector 3"/>
          <p:cNvCxnSpPr/>
          <p:nvPr/>
        </p:nvCxnSpPr>
        <p:spPr>
          <a:xfrm>
            <a:off x="4800600" y="5827897"/>
            <a:ext cx="37338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01376" y="6005843"/>
            <a:ext cx="151842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5709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623887" y="457200"/>
            <a:ext cx="7734300" cy="5334000"/>
            <a:chOff x="480" y="336"/>
            <a:chExt cx="4872" cy="336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 y="336"/>
              <a:ext cx="4872" cy="1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 y="1920"/>
              <a:ext cx="4698" cy="1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Rectangle 6"/>
          <p:cNvSpPr/>
          <p:nvPr/>
        </p:nvSpPr>
        <p:spPr>
          <a:xfrm>
            <a:off x="8081962" y="457200"/>
            <a:ext cx="528638" cy="2667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23887" y="457200"/>
            <a:ext cx="7458075" cy="5334000"/>
          </a:xfrm>
          <a:prstGeom prst="rect">
            <a:avLst/>
          </a:prstGeom>
          <a:noFill/>
          <a:ln w="635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114800" y="2819400"/>
            <a:ext cx="1371600" cy="609600"/>
          </a:xfrm>
          <a:prstGeom prst="ellipse">
            <a:avLst/>
          </a:prstGeom>
          <a:noFill/>
          <a:ln w="53975">
            <a:solidFill>
              <a:srgbClr val="FF6600"/>
            </a:solidFill>
          </a:ln>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28600" y="5715000"/>
            <a:ext cx="30480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79646">
                    <a:lumMod val="75000"/>
                  </a:srgbClr>
                </a:solidFill>
              </a:rPr>
              <a:t>Lindberg EF &amp; Wood EH, 1963</a:t>
            </a:r>
          </a:p>
        </p:txBody>
      </p:sp>
    </p:spTree>
    <p:extLst>
      <p:ext uri="{BB962C8B-B14F-4D97-AF65-F5344CB8AC3E}">
        <p14:creationId xmlns:p14="http://schemas.microsoft.com/office/powerpoint/2010/main" val="204031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d1jqu7g1y74ds1.cloudfront.net/wp-content/uploads/2013/10/2013_gravity_movie-wid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19" y="0"/>
            <a:ext cx="11219838"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263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107516" y="2438400"/>
            <a:ext cx="8678979" cy="1569660"/>
          </a:xfrm>
          <a:prstGeom prst="rect">
            <a:avLst/>
          </a:prstGeom>
          <a:noFill/>
        </p:spPr>
        <p:txBody>
          <a:bodyPr wrap="none" rtlCol="0">
            <a:spAutoFit/>
          </a:bodyPr>
          <a:lstStyle/>
          <a:p>
            <a:pPr algn="ctr"/>
            <a:r>
              <a:rPr lang="en-US" sz="3200" dirty="0">
                <a:solidFill>
                  <a:srgbClr val="E86928"/>
                </a:solidFill>
              </a:rPr>
              <a:t>Principle # 1:</a:t>
            </a:r>
          </a:p>
          <a:p>
            <a:pPr algn="ctr"/>
            <a:endParaRPr lang="en-US" sz="3200" dirty="0">
              <a:solidFill>
                <a:srgbClr val="E86928"/>
              </a:solidFill>
            </a:endParaRPr>
          </a:p>
          <a:p>
            <a:pPr algn="ctr"/>
            <a:r>
              <a:rPr lang="en-US" sz="3200" dirty="0">
                <a:solidFill>
                  <a:srgbClr val="E86928"/>
                </a:solidFill>
              </a:rPr>
              <a:t>Blood vessels in the brain are hard to collapse.</a:t>
            </a:r>
          </a:p>
        </p:txBody>
      </p:sp>
    </p:spTree>
    <p:extLst>
      <p:ext uri="{BB962C8B-B14F-4D97-AF65-F5344CB8AC3E}">
        <p14:creationId xmlns:p14="http://schemas.microsoft.com/office/powerpoint/2010/main" val="2049684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rm33\Desktop\Wood on vacu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143000"/>
            <a:ext cx="6248400" cy="452431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133600" y="2667000"/>
            <a:ext cx="5334000" cy="6858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600200" y="2895600"/>
            <a:ext cx="566057" cy="6096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166257" y="3352800"/>
            <a:ext cx="555171" cy="1524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600200" y="3505200"/>
            <a:ext cx="5791200" cy="4572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78429" y="3962400"/>
            <a:ext cx="1850571" cy="152400"/>
          </a:xfrm>
          <a:prstGeom prst="rect">
            <a:avLst/>
          </a:prstGeom>
          <a:solidFill>
            <a:srgbClr val="FFFF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2073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4495800" y="6431586"/>
            <a:ext cx="4428776" cy="369332"/>
          </a:xfrm>
          <a:prstGeom prst="rect">
            <a:avLst/>
          </a:prstGeom>
          <a:noFill/>
        </p:spPr>
        <p:txBody>
          <a:bodyPr wrap="none" rtlCol="0">
            <a:spAutoFit/>
          </a:bodyPr>
          <a:lstStyle/>
          <a:p>
            <a:r>
              <a:rPr lang="en-US" dirty="0"/>
              <a:t>From: Wood, EH (1989) after Ranke, O (1938)</a:t>
            </a:r>
          </a:p>
        </p:txBody>
      </p:sp>
      <p:grpSp>
        <p:nvGrpSpPr>
          <p:cNvPr id="6" name="Group 5"/>
          <p:cNvGrpSpPr/>
          <p:nvPr/>
        </p:nvGrpSpPr>
        <p:grpSpPr>
          <a:xfrm>
            <a:off x="1066800" y="886287"/>
            <a:ext cx="6734175" cy="5057313"/>
            <a:chOff x="1066800" y="886287"/>
            <a:chExt cx="6734175" cy="5057313"/>
          </a:xfrm>
        </p:grpSpPr>
        <p:sp>
          <p:nvSpPr>
            <p:cNvPr id="4" name="Rectangle 3"/>
            <p:cNvSpPr/>
            <p:nvPr/>
          </p:nvSpPr>
          <p:spPr>
            <a:xfrm>
              <a:off x="1295400" y="5410200"/>
              <a:ext cx="762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67A6ECC9-3804-4561-B72A-259DBA532352" descr="67A6ECC9-3804-4561-B72A-259DBA5323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886287"/>
              <a:ext cx="673417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066800" y="5257800"/>
              <a:ext cx="6096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175870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AutoShape 2"/>
          <p:cNvSpPr>
            <a:spLocks noChangeArrowheads="1"/>
          </p:cNvSpPr>
          <p:nvPr/>
        </p:nvSpPr>
        <p:spPr bwMode="auto">
          <a:xfrm>
            <a:off x="2590800" y="1295400"/>
            <a:ext cx="3962400" cy="3886200"/>
          </a:xfrm>
          <a:prstGeom prst="can">
            <a:avLst>
              <a:gd name="adj" fmla="val 16134"/>
            </a:avLst>
          </a:prstGeom>
          <a:solidFill>
            <a:srgbClr val="0033CC"/>
          </a:solidFill>
          <a:ln w="381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0899" name="Group 3"/>
          <p:cNvGrpSpPr>
            <a:grpSpLocks/>
          </p:cNvGrpSpPr>
          <p:nvPr/>
        </p:nvGrpSpPr>
        <p:grpSpPr bwMode="auto">
          <a:xfrm>
            <a:off x="2209800" y="3352800"/>
            <a:ext cx="1787525" cy="1062038"/>
            <a:chOff x="4080" y="2544"/>
            <a:chExt cx="1126" cy="669"/>
          </a:xfrm>
        </p:grpSpPr>
        <p:sp>
          <p:nvSpPr>
            <p:cNvPr id="80900" name="Oval 4"/>
            <p:cNvSpPr>
              <a:spLocks noChangeArrowheads="1"/>
            </p:cNvSpPr>
            <p:nvPr/>
          </p:nvSpPr>
          <p:spPr bwMode="auto">
            <a:xfrm rot="-1937303">
              <a:off x="4486" y="2544"/>
              <a:ext cx="720" cy="432"/>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01" name="AutoShape 5"/>
            <p:cNvSpPr>
              <a:spLocks noChangeArrowheads="1"/>
            </p:cNvSpPr>
            <p:nvPr/>
          </p:nvSpPr>
          <p:spPr bwMode="auto">
            <a:xfrm rot="13702838">
              <a:off x="4296" y="2757"/>
              <a:ext cx="240" cy="672"/>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80902" name="Group 6"/>
          <p:cNvGrpSpPr>
            <a:grpSpLocks/>
          </p:cNvGrpSpPr>
          <p:nvPr/>
        </p:nvGrpSpPr>
        <p:grpSpPr bwMode="auto">
          <a:xfrm>
            <a:off x="2133600" y="2362200"/>
            <a:ext cx="3200400" cy="2133600"/>
            <a:chOff x="1344" y="1488"/>
            <a:chExt cx="2016" cy="1344"/>
          </a:xfrm>
        </p:grpSpPr>
        <p:sp>
          <p:nvSpPr>
            <p:cNvPr id="80903" name="Oval 7"/>
            <p:cNvSpPr>
              <a:spLocks noChangeArrowheads="1"/>
            </p:cNvSpPr>
            <p:nvPr/>
          </p:nvSpPr>
          <p:spPr bwMode="auto">
            <a:xfrm rot="-1937303">
              <a:off x="1728" y="1488"/>
              <a:ext cx="1632" cy="1200"/>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04" name="AutoShape 8"/>
            <p:cNvSpPr>
              <a:spLocks noChangeArrowheads="1"/>
            </p:cNvSpPr>
            <p:nvPr/>
          </p:nvSpPr>
          <p:spPr bwMode="auto">
            <a:xfrm rot="13702838">
              <a:off x="1560" y="2376"/>
              <a:ext cx="240" cy="672"/>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0910" name="Rectangle 14"/>
          <p:cNvSpPr>
            <a:spLocks noChangeArrowheads="1"/>
          </p:cNvSpPr>
          <p:nvPr/>
        </p:nvSpPr>
        <p:spPr bwMode="auto">
          <a:xfrm>
            <a:off x="2209800" y="4419600"/>
            <a:ext cx="381000" cy="304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13" name="Oval 17"/>
          <p:cNvSpPr>
            <a:spLocks noChangeArrowheads="1"/>
          </p:cNvSpPr>
          <p:nvPr/>
        </p:nvSpPr>
        <p:spPr bwMode="auto">
          <a:xfrm rot="21600000">
            <a:off x="1981200" y="3960813"/>
            <a:ext cx="381000" cy="76200"/>
          </a:xfrm>
          <a:prstGeom prst="ellipse">
            <a:avLst/>
          </a:prstGeom>
          <a:solidFill>
            <a:schemeClr val="tx1"/>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14" name="Rectangle 18"/>
          <p:cNvSpPr>
            <a:spLocks noChangeArrowheads="1"/>
          </p:cNvSpPr>
          <p:nvPr/>
        </p:nvSpPr>
        <p:spPr bwMode="auto">
          <a:xfrm rot="21600000">
            <a:off x="2133600" y="4037013"/>
            <a:ext cx="76200" cy="152400"/>
          </a:xfrm>
          <a:prstGeom prst="rect">
            <a:avLst/>
          </a:prstGeom>
          <a:solidFill>
            <a:schemeClr val="tx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15" name="AutoShape 19"/>
          <p:cNvSpPr>
            <a:spLocks noChangeArrowheads="1"/>
          </p:cNvSpPr>
          <p:nvPr/>
        </p:nvSpPr>
        <p:spPr bwMode="auto">
          <a:xfrm rot="16200000">
            <a:off x="2171700" y="3846513"/>
            <a:ext cx="304800" cy="838200"/>
          </a:xfrm>
          <a:prstGeom prst="can">
            <a:avLst>
              <a:gd name="adj" fmla="val 26558"/>
            </a:avLst>
          </a:prstGeom>
          <a:solidFill>
            <a:schemeClr val="tx1"/>
          </a:solidFill>
          <a:ln w="381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16" name="Line 20"/>
          <p:cNvSpPr>
            <a:spLocks noChangeShapeType="1"/>
          </p:cNvSpPr>
          <p:nvPr/>
        </p:nvSpPr>
        <p:spPr bwMode="auto">
          <a:xfrm flipV="1">
            <a:off x="2590800" y="4419600"/>
            <a:ext cx="0" cy="38100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0917" name="Text Box 21"/>
          <p:cNvSpPr txBox="1">
            <a:spLocks noChangeArrowheads="1"/>
          </p:cNvSpPr>
          <p:nvPr/>
        </p:nvSpPr>
        <p:spPr bwMode="auto">
          <a:xfrm>
            <a:off x="609600" y="3962400"/>
            <a:ext cx="1190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800">
                <a:solidFill>
                  <a:schemeClr val="bg1"/>
                </a:solidFill>
              </a:rPr>
              <a:t>OPEN</a:t>
            </a:r>
          </a:p>
        </p:txBody>
      </p:sp>
      <p:sp>
        <p:nvSpPr>
          <p:cNvPr id="80918" name="Text Box 22"/>
          <p:cNvSpPr txBox="1">
            <a:spLocks noChangeArrowheads="1"/>
          </p:cNvSpPr>
          <p:nvPr/>
        </p:nvSpPr>
        <p:spPr bwMode="auto">
          <a:xfrm>
            <a:off x="3962400" y="152400"/>
            <a:ext cx="11906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800">
                <a:solidFill>
                  <a:schemeClr val="bg1"/>
                </a:solidFill>
              </a:rPr>
              <a:t>OPEN</a:t>
            </a:r>
          </a:p>
        </p:txBody>
      </p:sp>
      <p:sp>
        <p:nvSpPr>
          <p:cNvPr id="80919" name="Text Box 23"/>
          <p:cNvSpPr txBox="1">
            <a:spLocks noChangeArrowheads="1"/>
          </p:cNvSpPr>
          <p:nvPr/>
        </p:nvSpPr>
        <p:spPr bwMode="auto">
          <a:xfrm>
            <a:off x="3048000" y="3505200"/>
            <a:ext cx="608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a:t>Air</a:t>
            </a:r>
          </a:p>
        </p:txBody>
      </p:sp>
      <p:sp>
        <p:nvSpPr>
          <p:cNvPr id="80920" name="Text Box 24"/>
          <p:cNvSpPr txBox="1">
            <a:spLocks noChangeArrowheads="1"/>
          </p:cNvSpPr>
          <p:nvPr/>
        </p:nvSpPr>
        <p:spPr bwMode="auto">
          <a:xfrm>
            <a:off x="5105400" y="4343400"/>
            <a:ext cx="103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a:solidFill>
                  <a:schemeClr val="bg1"/>
                </a:solidFill>
              </a:rPr>
              <a:t>Water</a:t>
            </a:r>
          </a:p>
        </p:txBody>
      </p:sp>
      <p:sp>
        <p:nvSpPr>
          <p:cNvPr id="80921" name="Oval 25"/>
          <p:cNvSpPr>
            <a:spLocks noChangeArrowheads="1"/>
          </p:cNvSpPr>
          <p:nvPr/>
        </p:nvSpPr>
        <p:spPr bwMode="auto">
          <a:xfrm>
            <a:off x="2667000" y="4038600"/>
            <a:ext cx="76200" cy="457200"/>
          </a:xfrm>
          <a:prstGeom prst="ellipse">
            <a:avLst/>
          </a:prstGeom>
          <a:solidFill>
            <a:schemeClr val="bg1"/>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22" name="Line 26"/>
          <p:cNvSpPr>
            <a:spLocks noChangeShapeType="1"/>
          </p:cNvSpPr>
          <p:nvPr/>
        </p:nvSpPr>
        <p:spPr bwMode="auto">
          <a:xfrm flipV="1">
            <a:off x="2743200" y="4114800"/>
            <a:ext cx="381000" cy="228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0923" name="Line 27"/>
          <p:cNvSpPr>
            <a:spLocks noChangeShapeType="1"/>
          </p:cNvSpPr>
          <p:nvPr/>
        </p:nvSpPr>
        <p:spPr bwMode="auto">
          <a:xfrm flipV="1">
            <a:off x="2743200" y="3886200"/>
            <a:ext cx="152400" cy="1524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80930" name="Group 34"/>
          <p:cNvGrpSpPr>
            <a:grpSpLocks/>
          </p:cNvGrpSpPr>
          <p:nvPr/>
        </p:nvGrpSpPr>
        <p:grpSpPr bwMode="auto">
          <a:xfrm>
            <a:off x="2590800" y="1295400"/>
            <a:ext cx="3962400" cy="1219200"/>
            <a:chOff x="1632" y="816"/>
            <a:chExt cx="2496" cy="768"/>
          </a:xfrm>
        </p:grpSpPr>
        <p:sp>
          <p:nvSpPr>
            <p:cNvPr id="80931" name="AutoShape 35"/>
            <p:cNvSpPr>
              <a:spLocks noChangeArrowheads="1"/>
            </p:cNvSpPr>
            <p:nvPr/>
          </p:nvSpPr>
          <p:spPr bwMode="auto">
            <a:xfrm>
              <a:off x="1632" y="816"/>
              <a:ext cx="2496" cy="768"/>
            </a:xfrm>
            <a:prstGeom prst="can">
              <a:avLst>
                <a:gd name="adj" fmla="val 50000"/>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32" name="Line 36"/>
            <p:cNvSpPr>
              <a:spLocks noChangeShapeType="1"/>
            </p:cNvSpPr>
            <p:nvPr/>
          </p:nvSpPr>
          <p:spPr bwMode="auto">
            <a:xfrm>
              <a:off x="4128" y="1008"/>
              <a:ext cx="0" cy="432"/>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0933" name="Line 37"/>
            <p:cNvSpPr>
              <a:spLocks noChangeShapeType="1"/>
            </p:cNvSpPr>
            <p:nvPr/>
          </p:nvSpPr>
          <p:spPr bwMode="auto">
            <a:xfrm>
              <a:off x="1632" y="1008"/>
              <a:ext cx="0" cy="432"/>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80907" name="Oval 11"/>
          <p:cNvSpPr>
            <a:spLocks noChangeArrowheads="1"/>
          </p:cNvSpPr>
          <p:nvPr/>
        </p:nvSpPr>
        <p:spPr bwMode="auto">
          <a:xfrm rot="5400000">
            <a:off x="4648200" y="914400"/>
            <a:ext cx="381000" cy="76200"/>
          </a:xfrm>
          <a:prstGeom prst="ellipse">
            <a:avLst/>
          </a:prstGeom>
          <a:solidFill>
            <a:schemeClr val="tx1"/>
          </a:solid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08" name="Rectangle 12"/>
          <p:cNvSpPr>
            <a:spLocks noChangeArrowheads="1"/>
          </p:cNvSpPr>
          <p:nvPr/>
        </p:nvSpPr>
        <p:spPr bwMode="auto">
          <a:xfrm rot="5400000">
            <a:off x="4686300" y="876300"/>
            <a:ext cx="76200" cy="152400"/>
          </a:xfrm>
          <a:prstGeom prst="rect">
            <a:avLst/>
          </a:prstGeom>
          <a:solidFill>
            <a:schemeClr val="tx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09" name="AutoShape 13"/>
          <p:cNvSpPr>
            <a:spLocks noChangeArrowheads="1"/>
          </p:cNvSpPr>
          <p:nvPr/>
        </p:nvSpPr>
        <p:spPr bwMode="auto">
          <a:xfrm>
            <a:off x="4419600" y="685800"/>
            <a:ext cx="304800" cy="838200"/>
          </a:xfrm>
          <a:prstGeom prst="can">
            <a:avLst>
              <a:gd name="adj" fmla="val 26558"/>
            </a:avLst>
          </a:prstGeom>
          <a:solidFill>
            <a:schemeClr val="tx1"/>
          </a:solidFill>
          <a:ln w="381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35" name="Oval 39"/>
          <p:cNvSpPr>
            <a:spLocks noChangeArrowheads="1"/>
          </p:cNvSpPr>
          <p:nvPr/>
        </p:nvSpPr>
        <p:spPr bwMode="auto">
          <a:xfrm>
            <a:off x="2057400" y="3962400"/>
            <a:ext cx="228600" cy="76200"/>
          </a:xfrm>
          <a:prstGeom prst="ellipse">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36" name="Oval 40"/>
          <p:cNvSpPr>
            <a:spLocks noChangeArrowheads="1"/>
          </p:cNvSpPr>
          <p:nvPr/>
        </p:nvSpPr>
        <p:spPr bwMode="auto">
          <a:xfrm rot="-5400000">
            <a:off x="4724400" y="914400"/>
            <a:ext cx="228600" cy="76200"/>
          </a:xfrm>
          <a:prstGeom prst="ellipse">
            <a:avLst/>
          </a:prstGeom>
          <a:noFill/>
          <a:ln w="2857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938" name="Text Box 42"/>
          <p:cNvSpPr txBox="1">
            <a:spLocks noChangeArrowheads="1"/>
          </p:cNvSpPr>
          <p:nvPr/>
        </p:nvSpPr>
        <p:spPr bwMode="auto">
          <a:xfrm>
            <a:off x="5181600" y="1905000"/>
            <a:ext cx="608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a:t>Air</a:t>
            </a:r>
          </a:p>
        </p:txBody>
      </p:sp>
    </p:spTree>
    <p:extLst>
      <p:ext uri="{BB962C8B-B14F-4D97-AF65-F5344CB8AC3E}">
        <p14:creationId xmlns:p14="http://schemas.microsoft.com/office/powerpoint/2010/main" val="4096825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0917"/>
                                        </p:tgtEl>
                                        <p:attrNameLst>
                                          <p:attrName>style.visibility</p:attrName>
                                        </p:attrNameLst>
                                      </p:cBhvr>
                                      <p:to>
                                        <p:strVal val="visible"/>
                                      </p:to>
                                    </p:set>
                                    <p:anim calcmode="lin" valueType="num">
                                      <p:cBhvr>
                                        <p:cTn id="7" dur="500" fill="hold"/>
                                        <p:tgtEl>
                                          <p:spTgt spid="80917"/>
                                        </p:tgtEl>
                                        <p:attrNameLst>
                                          <p:attrName>ppt_w</p:attrName>
                                        </p:attrNameLst>
                                      </p:cBhvr>
                                      <p:tavLst>
                                        <p:tav tm="0">
                                          <p:val>
                                            <p:fltVal val="0"/>
                                          </p:val>
                                        </p:tav>
                                        <p:tav tm="100000">
                                          <p:val>
                                            <p:strVal val="#ppt_w"/>
                                          </p:val>
                                        </p:tav>
                                      </p:tavLst>
                                    </p:anim>
                                    <p:anim calcmode="lin" valueType="num">
                                      <p:cBhvr>
                                        <p:cTn id="8" dur="500" fill="hold"/>
                                        <p:tgtEl>
                                          <p:spTgt spid="80917"/>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80913"/>
                                        </p:tgtEl>
                                        <p:attrNameLst>
                                          <p:attrName>style.visibility</p:attrName>
                                        </p:attrNameLst>
                                      </p:cBhvr>
                                      <p:to>
                                        <p:strVal val="visible"/>
                                      </p:to>
                                    </p:set>
                                    <p:anim calcmode="lin" valueType="num">
                                      <p:cBhvr>
                                        <p:cTn id="11" dur="500" fill="hold"/>
                                        <p:tgtEl>
                                          <p:spTgt spid="80913"/>
                                        </p:tgtEl>
                                        <p:attrNameLst>
                                          <p:attrName>ppt_w</p:attrName>
                                        </p:attrNameLst>
                                      </p:cBhvr>
                                      <p:tavLst>
                                        <p:tav tm="0">
                                          <p:val>
                                            <p:fltVal val="0"/>
                                          </p:val>
                                        </p:tav>
                                        <p:tav tm="100000">
                                          <p:val>
                                            <p:strVal val="#ppt_w"/>
                                          </p:val>
                                        </p:tav>
                                      </p:tavLst>
                                    </p:anim>
                                    <p:anim calcmode="lin" valueType="num">
                                      <p:cBhvr>
                                        <p:cTn id="12" dur="500" fill="hold"/>
                                        <p:tgtEl>
                                          <p:spTgt spid="80913"/>
                                        </p:tgtEl>
                                        <p:attrNameLst>
                                          <p:attrName>ppt_h</p:attrName>
                                        </p:attrNameLst>
                                      </p:cBhvr>
                                      <p:tavLst>
                                        <p:tav tm="0">
                                          <p:val>
                                            <p:fltVal val="0"/>
                                          </p:val>
                                        </p:tav>
                                        <p:tav tm="100000">
                                          <p:val>
                                            <p:strVal val="#ppt_h"/>
                                          </p:val>
                                        </p:tav>
                                      </p:tavLst>
                                    </p:anim>
                                  </p:childTnLst>
                                </p:cTn>
                              </p:par>
                              <p:par>
                                <p:cTn id="13" presetID="23" presetClass="exit" presetSubtype="32" fill="hold" grpId="0" nodeType="withEffect">
                                  <p:stCondLst>
                                    <p:cond delay="0"/>
                                  </p:stCondLst>
                                  <p:childTnLst>
                                    <p:anim calcmode="lin" valueType="num">
                                      <p:cBhvr>
                                        <p:cTn id="14" dur="500"/>
                                        <p:tgtEl>
                                          <p:spTgt spid="80935"/>
                                        </p:tgtEl>
                                        <p:attrNameLst>
                                          <p:attrName>ppt_w</p:attrName>
                                        </p:attrNameLst>
                                      </p:cBhvr>
                                      <p:tavLst>
                                        <p:tav tm="0">
                                          <p:val>
                                            <p:strVal val="ppt_w"/>
                                          </p:val>
                                        </p:tav>
                                        <p:tav tm="100000">
                                          <p:val>
                                            <p:fltVal val="0"/>
                                          </p:val>
                                        </p:tav>
                                      </p:tavLst>
                                    </p:anim>
                                    <p:anim calcmode="lin" valueType="num">
                                      <p:cBhvr>
                                        <p:cTn id="15" dur="500"/>
                                        <p:tgtEl>
                                          <p:spTgt spid="80935"/>
                                        </p:tgtEl>
                                        <p:attrNameLst>
                                          <p:attrName>ppt_h</p:attrName>
                                        </p:attrNameLst>
                                      </p:cBhvr>
                                      <p:tavLst>
                                        <p:tav tm="0">
                                          <p:val>
                                            <p:strVal val="ppt_h"/>
                                          </p:val>
                                        </p:tav>
                                        <p:tav tm="100000">
                                          <p:val>
                                            <p:fltVal val="0"/>
                                          </p:val>
                                        </p:tav>
                                      </p:tavLst>
                                    </p:anim>
                                    <p:set>
                                      <p:cBhvr>
                                        <p:cTn id="16" dur="1" fill="hold">
                                          <p:stCondLst>
                                            <p:cond delay="499"/>
                                          </p:stCondLst>
                                        </p:cTn>
                                        <p:tgtEl>
                                          <p:spTgt spid="80935"/>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80918"/>
                                        </p:tgtEl>
                                        <p:attrNameLst>
                                          <p:attrName>style.visibility</p:attrName>
                                        </p:attrNameLst>
                                      </p:cBhvr>
                                      <p:to>
                                        <p:strVal val="visible"/>
                                      </p:to>
                                    </p:set>
                                    <p:anim calcmode="lin" valueType="num">
                                      <p:cBhvr>
                                        <p:cTn id="21" dur="500" fill="hold"/>
                                        <p:tgtEl>
                                          <p:spTgt spid="80918"/>
                                        </p:tgtEl>
                                        <p:attrNameLst>
                                          <p:attrName>ppt_w</p:attrName>
                                        </p:attrNameLst>
                                      </p:cBhvr>
                                      <p:tavLst>
                                        <p:tav tm="0">
                                          <p:val>
                                            <p:fltVal val="0"/>
                                          </p:val>
                                        </p:tav>
                                        <p:tav tm="100000">
                                          <p:val>
                                            <p:strVal val="#ppt_w"/>
                                          </p:val>
                                        </p:tav>
                                      </p:tavLst>
                                    </p:anim>
                                    <p:anim calcmode="lin" valueType="num">
                                      <p:cBhvr>
                                        <p:cTn id="22" dur="500" fill="hold"/>
                                        <p:tgtEl>
                                          <p:spTgt spid="80918"/>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80907"/>
                                        </p:tgtEl>
                                        <p:attrNameLst>
                                          <p:attrName>style.visibility</p:attrName>
                                        </p:attrNameLst>
                                      </p:cBhvr>
                                      <p:to>
                                        <p:strVal val="visible"/>
                                      </p:to>
                                    </p:set>
                                    <p:anim calcmode="lin" valueType="num">
                                      <p:cBhvr>
                                        <p:cTn id="25" dur="500" fill="hold"/>
                                        <p:tgtEl>
                                          <p:spTgt spid="80907"/>
                                        </p:tgtEl>
                                        <p:attrNameLst>
                                          <p:attrName>ppt_w</p:attrName>
                                        </p:attrNameLst>
                                      </p:cBhvr>
                                      <p:tavLst>
                                        <p:tav tm="0">
                                          <p:val>
                                            <p:fltVal val="0"/>
                                          </p:val>
                                        </p:tav>
                                        <p:tav tm="100000">
                                          <p:val>
                                            <p:strVal val="#ppt_w"/>
                                          </p:val>
                                        </p:tav>
                                      </p:tavLst>
                                    </p:anim>
                                    <p:anim calcmode="lin" valueType="num">
                                      <p:cBhvr>
                                        <p:cTn id="26" dur="500" fill="hold"/>
                                        <p:tgtEl>
                                          <p:spTgt spid="80907"/>
                                        </p:tgtEl>
                                        <p:attrNameLst>
                                          <p:attrName>ppt_h</p:attrName>
                                        </p:attrNameLst>
                                      </p:cBhvr>
                                      <p:tavLst>
                                        <p:tav tm="0">
                                          <p:val>
                                            <p:fltVal val="0"/>
                                          </p:val>
                                        </p:tav>
                                        <p:tav tm="100000">
                                          <p:val>
                                            <p:strVal val="#ppt_h"/>
                                          </p:val>
                                        </p:tav>
                                      </p:tavLst>
                                    </p:anim>
                                  </p:childTnLst>
                                </p:cTn>
                              </p:par>
                              <p:par>
                                <p:cTn id="27" presetID="23" presetClass="exit" presetSubtype="32" fill="hold" grpId="0" nodeType="withEffect">
                                  <p:stCondLst>
                                    <p:cond delay="0"/>
                                  </p:stCondLst>
                                  <p:childTnLst>
                                    <p:anim calcmode="lin" valueType="num">
                                      <p:cBhvr>
                                        <p:cTn id="28" dur="1000"/>
                                        <p:tgtEl>
                                          <p:spTgt spid="80936"/>
                                        </p:tgtEl>
                                        <p:attrNameLst>
                                          <p:attrName>ppt_w</p:attrName>
                                        </p:attrNameLst>
                                      </p:cBhvr>
                                      <p:tavLst>
                                        <p:tav tm="0">
                                          <p:val>
                                            <p:strVal val="ppt_w"/>
                                          </p:val>
                                        </p:tav>
                                        <p:tav tm="100000">
                                          <p:val>
                                            <p:fltVal val="0"/>
                                          </p:val>
                                        </p:tav>
                                      </p:tavLst>
                                    </p:anim>
                                    <p:anim calcmode="lin" valueType="num">
                                      <p:cBhvr>
                                        <p:cTn id="29" dur="1000"/>
                                        <p:tgtEl>
                                          <p:spTgt spid="80936"/>
                                        </p:tgtEl>
                                        <p:attrNameLst>
                                          <p:attrName>ppt_h</p:attrName>
                                        </p:attrNameLst>
                                      </p:cBhvr>
                                      <p:tavLst>
                                        <p:tav tm="0">
                                          <p:val>
                                            <p:strVal val="ppt_h"/>
                                          </p:val>
                                        </p:tav>
                                        <p:tav tm="100000">
                                          <p:val>
                                            <p:fltVal val="0"/>
                                          </p:val>
                                        </p:tav>
                                      </p:tavLst>
                                    </p:anim>
                                    <p:set>
                                      <p:cBhvr>
                                        <p:cTn id="30" dur="1" fill="hold">
                                          <p:stCondLst>
                                            <p:cond delay="999"/>
                                          </p:stCondLst>
                                        </p:cTn>
                                        <p:tgtEl>
                                          <p:spTgt spid="80936"/>
                                        </p:tgtEl>
                                        <p:attrNameLst>
                                          <p:attrName>style.visibility</p:attrName>
                                        </p:attrNameLst>
                                      </p:cBhvr>
                                      <p:to>
                                        <p:strVal val="hidden"/>
                                      </p:to>
                                    </p:set>
                                  </p:childTnLst>
                                </p:cTn>
                              </p:par>
                              <p:par>
                                <p:cTn id="31" presetID="23" presetClass="exit" presetSubtype="32" fill="hold" nodeType="withEffect">
                                  <p:stCondLst>
                                    <p:cond delay="0"/>
                                  </p:stCondLst>
                                  <p:childTnLst>
                                    <p:anim calcmode="lin" valueType="num">
                                      <p:cBhvr>
                                        <p:cTn id="32" dur="500"/>
                                        <p:tgtEl>
                                          <p:spTgt spid="80902"/>
                                        </p:tgtEl>
                                        <p:attrNameLst>
                                          <p:attrName>ppt_w</p:attrName>
                                        </p:attrNameLst>
                                      </p:cBhvr>
                                      <p:tavLst>
                                        <p:tav tm="0">
                                          <p:val>
                                            <p:strVal val="ppt_w"/>
                                          </p:val>
                                        </p:tav>
                                        <p:tav tm="100000">
                                          <p:val>
                                            <p:fltVal val="0"/>
                                          </p:val>
                                        </p:tav>
                                      </p:tavLst>
                                    </p:anim>
                                    <p:anim calcmode="lin" valueType="num">
                                      <p:cBhvr>
                                        <p:cTn id="33" dur="500"/>
                                        <p:tgtEl>
                                          <p:spTgt spid="80902"/>
                                        </p:tgtEl>
                                        <p:attrNameLst>
                                          <p:attrName>ppt_h</p:attrName>
                                        </p:attrNameLst>
                                      </p:cBhvr>
                                      <p:tavLst>
                                        <p:tav tm="0">
                                          <p:val>
                                            <p:strVal val="ppt_h"/>
                                          </p:val>
                                        </p:tav>
                                        <p:tav tm="100000">
                                          <p:val>
                                            <p:fltVal val="0"/>
                                          </p:val>
                                        </p:tav>
                                      </p:tavLst>
                                    </p:anim>
                                    <p:set>
                                      <p:cBhvr>
                                        <p:cTn id="34" dur="1" fill="hold">
                                          <p:stCondLst>
                                            <p:cond delay="499"/>
                                          </p:stCondLst>
                                        </p:cTn>
                                        <p:tgtEl>
                                          <p:spTgt spid="80902"/>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80899"/>
                                        </p:tgtEl>
                                        <p:attrNameLst>
                                          <p:attrName>style.visibility</p:attrName>
                                        </p:attrNameLst>
                                      </p:cBhvr>
                                      <p:to>
                                        <p:strVal val="visible"/>
                                      </p:to>
                                    </p:set>
                                  </p:childTnLst>
                                </p:cTn>
                              </p:par>
                              <p:par>
                                <p:cTn id="37" presetID="22" presetClass="entr" presetSubtype="1" fill="hold" nodeType="withEffect">
                                  <p:stCondLst>
                                    <p:cond delay="0"/>
                                  </p:stCondLst>
                                  <p:childTnLst>
                                    <p:set>
                                      <p:cBhvr>
                                        <p:cTn id="38" dur="1" fill="hold">
                                          <p:stCondLst>
                                            <p:cond delay="0"/>
                                          </p:stCondLst>
                                        </p:cTn>
                                        <p:tgtEl>
                                          <p:spTgt spid="80930"/>
                                        </p:tgtEl>
                                        <p:attrNameLst>
                                          <p:attrName>style.visibility</p:attrName>
                                        </p:attrNameLst>
                                      </p:cBhvr>
                                      <p:to>
                                        <p:strVal val="visible"/>
                                      </p:to>
                                    </p:set>
                                    <p:animEffect transition="in" filter="wipe(up)">
                                      <p:cBhvr>
                                        <p:cTn id="39" dur="500"/>
                                        <p:tgtEl>
                                          <p:spTgt spid="80930"/>
                                        </p:tgtEl>
                                      </p:cBhvr>
                                    </p:animEffect>
                                  </p:childTnLst>
                                </p:cTn>
                              </p:par>
                              <p:par>
                                <p:cTn id="40" presetID="10" presetClass="exit" presetSubtype="0" fill="hold" grpId="1" nodeType="withEffect">
                                  <p:stCondLst>
                                    <p:cond delay="0"/>
                                  </p:stCondLst>
                                  <p:childTnLst>
                                    <p:animEffect transition="out" filter="fade">
                                      <p:cBhvr>
                                        <p:cTn id="41" dur="1000"/>
                                        <p:tgtEl>
                                          <p:spTgt spid="80936"/>
                                        </p:tgtEl>
                                      </p:cBhvr>
                                    </p:animEffect>
                                    <p:set>
                                      <p:cBhvr>
                                        <p:cTn id="42" dur="1" fill="hold">
                                          <p:stCondLst>
                                            <p:cond delay="999"/>
                                          </p:stCondLst>
                                        </p:cTn>
                                        <p:tgtEl>
                                          <p:spTgt spid="80936"/>
                                        </p:tgtEl>
                                        <p:attrNameLst>
                                          <p:attrName>style.visibility</p:attrName>
                                        </p:attrNameLst>
                                      </p:cBhvr>
                                      <p:to>
                                        <p:strVal val="hidden"/>
                                      </p:to>
                                    </p:set>
                                  </p:childTnLst>
                                </p:cTn>
                              </p:par>
                              <p:par>
                                <p:cTn id="43" presetID="22" presetClass="entr" presetSubtype="1" fill="hold" grpId="0" nodeType="withEffect">
                                  <p:stCondLst>
                                    <p:cond delay="0"/>
                                  </p:stCondLst>
                                  <p:childTnLst>
                                    <p:set>
                                      <p:cBhvr>
                                        <p:cTn id="44" dur="1" fill="hold">
                                          <p:stCondLst>
                                            <p:cond delay="0"/>
                                          </p:stCondLst>
                                        </p:cTn>
                                        <p:tgtEl>
                                          <p:spTgt spid="80938"/>
                                        </p:tgtEl>
                                        <p:attrNameLst>
                                          <p:attrName>style.visibility</p:attrName>
                                        </p:attrNameLst>
                                      </p:cBhvr>
                                      <p:to>
                                        <p:strVal val="visible"/>
                                      </p:to>
                                    </p:set>
                                    <p:animEffect transition="in" filter="wipe(up)">
                                      <p:cBhvr>
                                        <p:cTn id="45" dur="1000"/>
                                        <p:tgtEl>
                                          <p:spTgt spid="80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13" grpId="0" animBg="1"/>
      <p:bldP spid="80917" grpId="0"/>
      <p:bldP spid="80918" grpId="0"/>
      <p:bldP spid="80907" grpId="0" animBg="1"/>
      <p:bldP spid="80935" grpId="0" animBg="1"/>
      <p:bldP spid="80936" grpId="0" animBg="1"/>
      <p:bldP spid="80936" grpId="1" animBg="1"/>
      <p:bldP spid="8093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Balloom in Jar (closed)">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85800"/>
            <a:ext cx="72136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167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1143000" y="2438400"/>
            <a:ext cx="6492483" cy="1569660"/>
          </a:xfrm>
          <a:prstGeom prst="rect">
            <a:avLst/>
          </a:prstGeom>
          <a:noFill/>
        </p:spPr>
        <p:txBody>
          <a:bodyPr wrap="none" rtlCol="0">
            <a:spAutoFit/>
          </a:bodyPr>
          <a:lstStyle/>
          <a:p>
            <a:pPr algn="ctr"/>
            <a:r>
              <a:rPr lang="en-US" sz="3200" dirty="0">
                <a:solidFill>
                  <a:srgbClr val="E86928"/>
                </a:solidFill>
              </a:rPr>
              <a:t>Principle # 2:</a:t>
            </a:r>
          </a:p>
          <a:p>
            <a:pPr algn="ctr"/>
            <a:endParaRPr lang="en-US" sz="3200" dirty="0">
              <a:solidFill>
                <a:srgbClr val="E86928"/>
              </a:solidFill>
            </a:endParaRPr>
          </a:p>
          <a:p>
            <a:pPr algn="ctr"/>
            <a:r>
              <a:rPr lang="en-US" sz="3200" dirty="0">
                <a:solidFill>
                  <a:srgbClr val="E86928"/>
                </a:solidFill>
              </a:rPr>
              <a:t>Pressure is something, not nothing</a:t>
            </a:r>
          </a:p>
        </p:txBody>
      </p:sp>
    </p:spTree>
    <p:extLst>
      <p:ext uri="{BB962C8B-B14F-4D97-AF65-F5344CB8AC3E}">
        <p14:creationId xmlns:p14="http://schemas.microsoft.com/office/powerpoint/2010/main" val="30092422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sca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200" y="1066800"/>
            <a:ext cx="3858198" cy="5281496"/>
          </a:xfrm>
          <a:prstGeom prst="rect">
            <a:avLst/>
          </a:prstGeom>
        </p:spPr>
      </p:pic>
      <p:pic>
        <p:nvPicPr>
          <p:cNvPr id="5" name="Picture 4" descr="blaise-pasca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066800"/>
            <a:ext cx="2759928" cy="2514601"/>
          </a:xfrm>
          <a:prstGeom prst="rect">
            <a:avLst/>
          </a:prstGeom>
        </p:spPr>
      </p:pic>
      <p:sp>
        <p:nvSpPr>
          <p:cNvPr id="6" name="TextBox 5"/>
          <p:cNvSpPr txBox="1"/>
          <p:nvPr/>
        </p:nvSpPr>
        <p:spPr>
          <a:xfrm>
            <a:off x="1042687" y="4114800"/>
            <a:ext cx="2808331" cy="1323439"/>
          </a:xfrm>
          <a:prstGeom prst="rect">
            <a:avLst/>
          </a:prstGeom>
          <a:noFill/>
        </p:spPr>
        <p:txBody>
          <a:bodyPr wrap="none" rtlCol="0">
            <a:spAutoFit/>
          </a:bodyPr>
          <a:lstStyle/>
          <a:p>
            <a:pPr algn="ctr"/>
            <a:r>
              <a:rPr lang="en-US" sz="4000" dirty="0" err="1">
                <a:solidFill>
                  <a:srgbClr val="FFFFFF"/>
                </a:solidFill>
              </a:rPr>
              <a:t>Blaise</a:t>
            </a:r>
            <a:r>
              <a:rPr lang="en-US" sz="4000" dirty="0">
                <a:solidFill>
                  <a:srgbClr val="FFFFFF"/>
                </a:solidFill>
              </a:rPr>
              <a:t> Pascal</a:t>
            </a:r>
          </a:p>
          <a:p>
            <a:pPr algn="ctr"/>
            <a:r>
              <a:rPr lang="en-US" sz="4000" dirty="0">
                <a:solidFill>
                  <a:srgbClr val="FFFFFF"/>
                </a:solidFill>
              </a:rPr>
              <a:t>1642</a:t>
            </a:r>
          </a:p>
        </p:txBody>
      </p:sp>
    </p:spTree>
    <p:extLst>
      <p:ext uri="{BB962C8B-B14F-4D97-AF65-F5344CB8AC3E}">
        <p14:creationId xmlns:p14="http://schemas.microsoft.com/office/powerpoint/2010/main" val="630920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Freeform 2"/>
          <p:cNvSpPr>
            <a:spLocks/>
          </p:cNvSpPr>
          <p:nvPr/>
        </p:nvSpPr>
        <p:spPr bwMode="auto">
          <a:xfrm>
            <a:off x="3746500" y="2889250"/>
            <a:ext cx="261938" cy="3392488"/>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4373ED"/>
          </a:solidFill>
          <a:ln>
            <a:noFill/>
          </a:ln>
          <a:effectLst/>
          <a:extLst>
            <a:ext uri="{91240B29-F687-4F45-9708-019B960494DF}">
              <a14:hiddenLine xmlns:a14="http://schemas.microsoft.com/office/drawing/2010/main" w="38100">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15" name="Text Box 3"/>
          <p:cNvSpPr txBox="1">
            <a:spLocks noChangeArrowheads="1"/>
          </p:cNvSpPr>
          <p:nvPr/>
        </p:nvSpPr>
        <p:spPr bwMode="auto">
          <a:xfrm>
            <a:off x="5486400" y="4572000"/>
            <a:ext cx="12795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1pPr>
            <a:lvl2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2pPr>
            <a:lvl3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3pPr>
            <a:lvl4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4pPr>
            <a:lvl5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9pPr>
          </a:lstStyle>
          <a:p>
            <a:r>
              <a:rPr lang="en-US" altLang="en-US">
                <a:solidFill>
                  <a:srgbClr val="FFFFFF"/>
                </a:solidFill>
                <a:latin typeface="Verdana" pitchFamily="34" charset="0"/>
              </a:rPr>
              <a:t>Transducer</a:t>
            </a:r>
          </a:p>
        </p:txBody>
      </p:sp>
      <p:grpSp>
        <p:nvGrpSpPr>
          <p:cNvPr id="13316" name="Group 4"/>
          <p:cNvGrpSpPr>
            <a:grpSpLocks/>
          </p:cNvGrpSpPr>
          <p:nvPr/>
        </p:nvGrpSpPr>
        <p:grpSpPr bwMode="auto">
          <a:xfrm>
            <a:off x="711200" y="1943100"/>
            <a:ext cx="2565400" cy="4364038"/>
            <a:chOff x="392" y="1071"/>
            <a:chExt cx="1616" cy="2749"/>
          </a:xfrm>
        </p:grpSpPr>
        <p:sp>
          <p:nvSpPr>
            <p:cNvPr id="13317" name="Freeform 5"/>
            <p:cNvSpPr>
              <a:spLocks/>
            </p:cNvSpPr>
            <p:nvPr/>
          </p:nvSpPr>
          <p:spPr bwMode="auto">
            <a:xfrm>
              <a:off x="568" y="1071"/>
              <a:ext cx="1008" cy="696"/>
            </a:xfrm>
            <a:custGeom>
              <a:avLst/>
              <a:gdLst>
                <a:gd name="T0" fmla="+- 0 12500 10000"/>
                <a:gd name="T1" fmla="*/ T0 w 10000"/>
                <a:gd name="T2" fmla="+- 0 20000 10000"/>
                <a:gd name="T3" fmla="*/ 20000 h 10000"/>
                <a:gd name="T4" fmla="+- 0 15000 10000"/>
                <a:gd name="T5" fmla="*/ T4 w 10000"/>
                <a:gd name="T6" fmla="+- 0 15000 10000"/>
                <a:gd name="T7" fmla="*/ 15000 h 10000"/>
                <a:gd name="T8" fmla="+- 0 17500 10000"/>
                <a:gd name="T9" fmla="*/ T8 w 10000"/>
                <a:gd name="T10" fmla="+- 0 20000 10000"/>
                <a:gd name="T11" fmla="*/ 20000 h 10000"/>
                <a:gd name="T12" fmla="+- 0 20000 10000"/>
                <a:gd name="T13" fmla="*/ T12 w 10000"/>
                <a:gd name="T14" fmla="+- 0 20000 10000"/>
                <a:gd name="T15" fmla="*/ 20000 h 10000"/>
                <a:gd name="T16" fmla="+- 0 15000 10000"/>
                <a:gd name="T17" fmla="*/ T16 w 10000"/>
                <a:gd name="T18" fmla="+- 0 10000 10000"/>
                <a:gd name="T19" fmla="*/ 10000 h 10000"/>
                <a:gd name="T20" fmla="+- 0 10000 10000"/>
                <a:gd name="T21" fmla="*/ T20 w 10000"/>
                <a:gd name="T22" fmla="+- 0 20000 10000"/>
                <a:gd name="T23" fmla="*/ 20000 h 10000"/>
                <a:gd name="T24" fmla="+- 0 12500 10000"/>
                <a:gd name="T25" fmla="*/ T24 w 10000"/>
                <a:gd name="T26" fmla="+- 0 20000 10000"/>
                <a:gd name="T27" fmla="*/ 20000 h 10000"/>
              </a:gdLst>
              <a:ahLst/>
              <a:cxnLst>
                <a:cxn ang="0">
                  <a:pos x="T1" y="T3"/>
                </a:cxn>
                <a:cxn ang="0">
                  <a:pos x="T5" y="T7"/>
                </a:cxn>
                <a:cxn ang="0">
                  <a:pos x="T9" y="T11"/>
                </a:cxn>
                <a:cxn ang="0">
                  <a:pos x="T13" y="T15"/>
                </a:cxn>
                <a:cxn ang="0">
                  <a:pos x="T17" y="T19"/>
                </a:cxn>
                <a:cxn ang="0">
                  <a:pos x="T21" y="T23"/>
                </a:cxn>
                <a:cxn ang="0">
                  <a:pos x="T25" y="T27"/>
                </a:cxn>
              </a:cxnLst>
              <a:rect l="0" t="0" r="r" b="b"/>
              <a:pathLst>
                <a:path w="10000" h="10000">
                  <a:moveTo>
                    <a:pt x="2500" y="10000"/>
                  </a:moveTo>
                  <a:cubicBezTo>
                    <a:pt x="2500" y="7238"/>
                    <a:pt x="3619" y="5000"/>
                    <a:pt x="5000" y="5000"/>
                  </a:cubicBezTo>
                  <a:cubicBezTo>
                    <a:pt x="6380" y="5000"/>
                    <a:pt x="7500" y="7238"/>
                    <a:pt x="7500" y="10000"/>
                  </a:cubicBezTo>
                  <a:lnTo>
                    <a:pt x="10000" y="10000"/>
                  </a:lnTo>
                  <a:cubicBezTo>
                    <a:pt x="10000" y="4477"/>
                    <a:pt x="7761" y="0"/>
                    <a:pt x="5000" y="0"/>
                  </a:cubicBezTo>
                  <a:cubicBezTo>
                    <a:pt x="2238" y="0"/>
                    <a:pt x="0" y="4477"/>
                    <a:pt x="0" y="10000"/>
                  </a:cubicBezTo>
                  <a:close/>
                  <a:moveTo>
                    <a:pt x="2500" y="10000"/>
                  </a:moveTo>
                </a:path>
              </a:pathLst>
            </a:custGeom>
            <a:solidFill>
              <a:srgbClr val="4472E6"/>
            </a:solidFill>
            <a:ln w="38100">
              <a:solidFill>
                <a:schemeClr val="tx1"/>
              </a:solidFill>
              <a:prstDash val="solid"/>
              <a:round/>
              <a:headEnd/>
              <a:tailEnd/>
            </a:ln>
            <a:effectLst>
              <a:outerShdw dist="76199" dir="2700000" algn="ctr" rotWithShape="0">
                <a:schemeClr val="bg2">
                  <a:alpha val="75000"/>
                </a:schemeClr>
              </a:outerShdw>
            </a:effectLst>
          </p:spPr>
          <p:txBody>
            <a:bodyPr/>
            <a:lstStyle/>
            <a:p>
              <a:endParaRPr lang="en-US"/>
            </a:p>
          </p:txBody>
        </p:sp>
        <p:sp>
          <p:nvSpPr>
            <p:cNvPr id="13318" name="Freeform 6"/>
            <p:cNvSpPr>
              <a:spLocks/>
            </p:cNvSpPr>
            <p:nvPr/>
          </p:nvSpPr>
          <p:spPr bwMode="auto">
            <a:xfrm>
              <a:off x="560" y="1751"/>
              <a:ext cx="256" cy="1968"/>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4472E6"/>
            </a:solidFill>
            <a:ln w="38100">
              <a:solidFill>
                <a:schemeClr val="tx1"/>
              </a:solidFill>
              <a:prstDash val="solid"/>
              <a:round/>
              <a:headEnd/>
              <a:tailEnd/>
            </a:ln>
            <a:effectLst>
              <a:outerShdw dist="76199" dir="2700000" algn="ctr" rotWithShape="0">
                <a:schemeClr val="bg2">
                  <a:alpha val="75000"/>
                </a:schemeClr>
              </a:outerShdw>
            </a:effectLst>
          </p:spPr>
          <p:txBody>
            <a:bodyPr/>
            <a:lstStyle/>
            <a:p>
              <a:endParaRPr lang="en-US"/>
            </a:p>
          </p:txBody>
        </p:sp>
        <p:sp>
          <p:nvSpPr>
            <p:cNvPr id="13319" name="Freeform 7"/>
            <p:cNvSpPr>
              <a:spLocks/>
            </p:cNvSpPr>
            <p:nvPr/>
          </p:nvSpPr>
          <p:spPr bwMode="auto">
            <a:xfrm>
              <a:off x="1320" y="1751"/>
              <a:ext cx="256" cy="1968"/>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4472E6"/>
            </a:solidFill>
            <a:ln w="38100">
              <a:solidFill>
                <a:schemeClr val="tx1"/>
              </a:solidFill>
              <a:prstDash val="solid"/>
              <a:round/>
              <a:headEnd/>
              <a:tailEnd/>
            </a:ln>
            <a:effectLst>
              <a:outerShdw dist="76199" dir="2700000" algn="ctr" rotWithShape="0">
                <a:schemeClr val="bg2">
                  <a:alpha val="75000"/>
                </a:schemeClr>
              </a:outerShdw>
            </a:effectLst>
          </p:spPr>
          <p:txBody>
            <a:bodyPr/>
            <a:lstStyle/>
            <a:p>
              <a:endParaRPr lang="en-US"/>
            </a:p>
          </p:txBody>
        </p:sp>
        <p:sp>
          <p:nvSpPr>
            <p:cNvPr id="13320" name="Text Box 8"/>
            <p:cNvSpPr txBox="1">
              <a:spLocks noChangeArrowheads="1"/>
            </p:cNvSpPr>
            <p:nvPr/>
          </p:nvSpPr>
          <p:spPr bwMode="auto">
            <a:xfrm>
              <a:off x="752" y="1199"/>
              <a:ext cx="55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1pPr>
              <a:lvl2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2pPr>
              <a:lvl3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3pPr>
              <a:lvl4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4pPr>
              <a:lvl5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9pPr>
            </a:lstStyle>
            <a:p>
              <a:r>
                <a:rPr lang="en-US" altLang="en-US" b="1">
                  <a:solidFill>
                    <a:srgbClr val="FFFFFF"/>
                  </a:solidFill>
                  <a:latin typeface="Verdana" pitchFamily="34" charset="0"/>
                </a:rPr>
                <a:t>Siphon</a:t>
              </a:r>
            </a:p>
          </p:txBody>
        </p:sp>
        <p:sp>
          <p:nvSpPr>
            <p:cNvPr id="13321" name="Freeform 9"/>
            <p:cNvSpPr>
              <a:spLocks/>
            </p:cNvSpPr>
            <p:nvPr/>
          </p:nvSpPr>
          <p:spPr bwMode="auto">
            <a:xfrm>
              <a:off x="1331" y="1666"/>
              <a:ext cx="226" cy="162"/>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4472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2" name="Freeform 10"/>
            <p:cNvSpPr>
              <a:spLocks/>
            </p:cNvSpPr>
            <p:nvPr/>
          </p:nvSpPr>
          <p:spPr bwMode="auto">
            <a:xfrm>
              <a:off x="579" y="1674"/>
              <a:ext cx="226" cy="162"/>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4472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3" name="Freeform 11"/>
            <p:cNvSpPr>
              <a:spLocks/>
            </p:cNvSpPr>
            <p:nvPr/>
          </p:nvSpPr>
          <p:spPr bwMode="auto">
            <a:xfrm>
              <a:off x="392" y="3658"/>
              <a:ext cx="888" cy="162"/>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24" name="Freeform 12"/>
            <p:cNvSpPr>
              <a:spLocks/>
            </p:cNvSpPr>
            <p:nvPr/>
          </p:nvSpPr>
          <p:spPr bwMode="auto">
            <a:xfrm>
              <a:off x="1176" y="3658"/>
              <a:ext cx="832" cy="162"/>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grpSp>
      <p:grpSp>
        <p:nvGrpSpPr>
          <p:cNvPr id="13325" name="Group 13"/>
          <p:cNvGrpSpPr>
            <a:grpSpLocks/>
          </p:cNvGrpSpPr>
          <p:nvPr/>
        </p:nvGrpSpPr>
        <p:grpSpPr bwMode="auto">
          <a:xfrm>
            <a:off x="2298700" y="5972175"/>
            <a:ext cx="5037138" cy="779463"/>
            <a:chOff x="1267" y="3291"/>
            <a:chExt cx="3173" cy="491"/>
          </a:xfrm>
        </p:grpSpPr>
        <p:pic>
          <p:nvPicPr>
            <p:cNvPr id="13326"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7" y="3291"/>
              <a:ext cx="2368" cy="491"/>
            </a:xfrm>
            <a:prstGeom prst="rect">
              <a:avLst/>
            </a:prstGeom>
            <a:noFill/>
            <a:ln>
              <a:noFill/>
            </a:ln>
            <a:effectLst>
              <a:outerShdw dist="101600" dir="2700000" algn="ctr" rotWithShape="0">
                <a:srgbClr val="666666">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Lst>
          </p:spPr>
        </p:pic>
        <p:sp>
          <p:nvSpPr>
            <p:cNvPr id="13327" name="Freeform 15"/>
            <p:cNvSpPr>
              <a:spLocks/>
            </p:cNvSpPr>
            <p:nvPr/>
          </p:nvSpPr>
          <p:spPr bwMode="auto">
            <a:xfrm>
              <a:off x="3395" y="3297"/>
              <a:ext cx="1045" cy="245"/>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000000"/>
            </a:solidFill>
            <a:ln w="9525">
              <a:solidFill>
                <a:schemeClr val="tx1"/>
              </a:solidFill>
              <a:prstDash val="solid"/>
              <a:round/>
              <a:headEnd/>
              <a:tailEnd/>
            </a:ln>
            <a:effectLst>
              <a:outerShdw dist="101600" dir="2700000" algn="ctr" rotWithShape="0">
                <a:srgbClr val="666666">
                  <a:alpha val="75000"/>
                </a:srgbClr>
              </a:outerShdw>
            </a:effectLst>
          </p:spPr>
          <p:txBody>
            <a:bodyPr/>
            <a:lstStyle/>
            <a:p>
              <a:endParaRPr lang="en-US"/>
            </a:p>
          </p:txBody>
        </p:sp>
        <p:sp>
          <p:nvSpPr>
            <p:cNvPr id="13328" name="Text Box 16"/>
            <p:cNvSpPr txBox="1">
              <a:spLocks noChangeArrowheads="1"/>
            </p:cNvSpPr>
            <p:nvPr/>
          </p:nvSpPr>
          <p:spPr bwMode="auto">
            <a:xfrm>
              <a:off x="3467" y="3329"/>
              <a:ext cx="8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1pPr>
              <a:lvl2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2pPr>
              <a:lvl3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3pPr>
              <a:lvl4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4pPr>
              <a:lvl5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9pPr>
            </a:lstStyle>
            <a:p>
              <a:r>
                <a:rPr lang="en-US" altLang="en-US">
                  <a:solidFill>
                    <a:srgbClr val="FFFFFF"/>
                  </a:solidFill>
                  <a:latin typeface="Verdana" pitchFamily="34" charset="0"/>
                </a:rPr>
                <a:t>Transducer</a:t>
              </a:r>
            </a:p>
          </p:txBody>
        </p:sp>
      </p:grpSp>
      <p:sp>
        <p:nvSpPr>
          <p:cNvPr id="13329" name="Freeform 17"/>
          <p:cNvSpPr>
            <a:spLocks/>
          </p:cNvSpPr>
          <p:nvPr/>
        </p:nvSpPr>
        <p:spPr bwMode="auto">
          <a:xfrm>
            <a:off x="3263900" y="6138863"/>
            <a:ext cx="1270000" cy="261937"/>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30" name="Line 18"/>
          <p:cNvSpPr>
            <a:spLocks noChangeShapeType="1"/>
          </p:cNvSpPr>
          <p:nvPr/>
        </p:nvSpPr>
        <p:spPr bwMode="auto">
          <a:xfrm>
            <a:off x="3886200" y="3124200"/>
            <a:ext cx="0" cy="30480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3331" name="Group 19"/>
          <p:cNvGrpSpPr>
            <a:grpSpLocks/>
          </p:cNvGrpSpPr>
          <p:nvPr/>
        </p:nvGrpSpPr>
        <p:grpSpPr bwMode="auto">
          <a:xfrm>
            <a:off x="3581400" y="2743200"/>
            <a:ext cx="1524000" cy="457200"/>
            <a:chOff x="2256" y="1728"/>
            <a:chExt cx="960" cy="288"/>
          </a:xfrm>
        </p:grpSpPr>
        <p:sp>
          <p:nvSpPr>
            <p:cNvPr id="13332" name="Oval 20"/>
            <p:cNvSpPr>
              <a:spLocks noChangeArrowheads="1"/>
            </p:cNvSpPr>
            <p:nvPr/>
          </p:nvSpPr>
          <p:spPr bwMode="auto">
            <a:xfrm>
              <a:off x="2928" y="1728"/>
              <a:ext cx="288" cy="288"/>
            </a:xfrm>
            <a:prstGeom prst="ellipse">
              <a:avLst/>
            </a:prstGeom>
            <a:solidFill>
              <a:srgbClr val="4472E6"/>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3" name="Line 21"/>
            <p:cNvSpPr>
              <a:spLocks noChangeShapeType="1"/>
            </p:cNvSpPr>
            <p:nvPr/>
          </p:nvSpPr>
          <p:spPr bwMode="auto">
            <a:xfrm>
              <a:off x="2256" y="1872"/>
              <a:ext cx="624" cy="0"/>
            </a:xfrm>
            <a:prstGeom prst="line">
              <a:avLst/>
            </a:prstGeom>
            <a:noFill/>
            <a:ln w="3810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3334" name="Group 22"/>
          <p:cNvGrpSpPr>
            <a:grpSpLocks/>
          </p:cNvGrpSpPr>
          <p:nvPr/>
        </p:nvGrpSpPr>
        <p:grpSpPr bwMode="auto">
          <a:xfrm>
            <a:off x="3581400" y="3962400"/>
            <a:ext cx="1524000" cy="457200"/>
            <a:chOff x="2256" y="2496"/>
            <a:chExt cx="960" cy="288"/>
          </a:xfrm>
        </p:grpSpPr>
        <p:grpSp>
          <p:nvGrpSpPr>
            <p:cNvPr id="13335" name="Group 23"/>
            <p:cNvGrpSpPr>
              <a:grpSpLocks/>
            </p:cNvGrpSpPr>
            <p:nvPr/>
          </p:nvGrpSpPr>
          <p:grpSpPr bwMode="auto">
            <a:xfrm>
              <a:off x="2928" y="2496"/>
              <a:ext cx="288" cy="288"/>
              <a:chOff x="2880" y="2160"/>
              <a:chExt cx="288" cy="288"/>
            </a:xfrm>
          </p:grpSpPr>
          <p:sp>
            <p:nvSpPr>
              <p:cNvPr id="13336" name="Oval 24"/>
              <p:cNvSpPr>
                <a:spLocks noChangeArrowheads="1"/>
              </p:cNvSpPr>
              <p:nvPr/>
            </p:nvSpPr>
            <p:spPr bwMode="auto">
              <a:xfrm>
                <a:off x="2880" y="2160"/>
                <a:ext cx="288" cy="288"/>
              </a:xfrm>
              <a:prstGeom prst="ellipse">
                <a:avLst/>
              </a:prstGeom>
              <a:solidFill>
                <a:srgbClr val="4472E6"/>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7" name="Line 25"/>
              <p:cNvSpPr>
                <a:spLocks noChangeShapeType="1"/>
              </p:cNvSpPr>
              <p:nvPr/>
            </p:nvSpPr>
            <p:spPr bwMode="auto">
              <a:xfrm>
                <a:off x="3024" y="2160"/>
                <a:ext cx="0" cy="2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338" name="Line 26"/>
            <p:cNvSpPr>
              <a:spLocks noChangeShapeType="1"/>
            </p:cNvSpPr>
            <p:nvPr/>
          </p:nvSpPr>
          <p:spPr bwMode="auto">
            <a:xfrm>
              <a:off x="2256" y="2640"/>
              <a:ext cx="624" cy="0"/>
            </a:xfrm>
            <a:prstGeom prst="line">
              <a:avLst/>
            </a:prstGeom>
            <a:noFill/>
            <a:ln w="3810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339" name="Oval 27"/>
          <p:cNvSpPr>
            <a:spLocks noChangeArrowheads="1"/>
          </p:cNvSpPr>
          <p:nvPr/>
        </p:nvSpPr>
        <p:spPr bwMode="auto">
          <a:xfrm>
            <a:off x="3740150" y="6146800"/>
            <a:ext cx="304800" cy="76200"/>
          </a:xfrm>
          <a:prstGeom prst="ellipse">
            <a:avLst/>
          </a:prstGeom>
          <a:solidFill>
            <a:schemeClr val="bg1"/>
          </a:solidFill>
          <a:ln>
            <a:noFill/>
          </a:ln>
          <a:effectLst/>
          <a:extLst>
            <a:ext uri="{91240B29-F687-4F45-9708-019B960494DF}">
              <a14:hiddenLine xmlns:a14="http://schemas.microsoft.com/office/drawing/2010/main" w="3810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3340" name="Group 28"/>
          <p:cNvGrpSpPr>
            <a:grpSpLocks/>
          </p:cNvGrpSpPr>
          <p:nvPr/>
        </p:nvGrpSpPr>
        <p:grpSpPr bwMode="auto">
          <a:xfrm>
            <a:off x="3657600" y="1447800"/>
            <a:ext cx="381000" cy="4800600"/>
            <a:chOff x="2304" y="960"/>
            <a:chExt cx="240" cy="3024"/>
          </a:xfrm>
        </p:grpSpPr>
        <p:sp>
          <p:nvSpPr>
            <p:cNvPr id="13341" name="Freeform 29"/>
            <p:cNvSpPr>
              <a:spLocks/>
            </p:cNvSpPr>
            <p:nvPr/>
          </p:nvSpPr>
          <p:spPr bwMode="auto">
            <a:xfrm>
              <a:off x="2348" y="976"/>
              <a:ext cx="192" cy="2973"/>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noFill/>
            <a:ln w="38100">
              <a:solidFill>
                <a:schemeClr val="tx1"/>
              </a:solidFill>
              <a:prstDash val="solid"/>
              <a:round/>
              <a:headEnd/>
              <a:tailEnd/>
            </a:ln>
            <a:effectLst>
              <a:outerShdw dist="50800"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42" name="Oval 30"/>
            <p:cNvSpPr>
              <a:spLocks noChangeArrowheads="1"/>
            </p:cNvSpPr>
            <p:nvPr/>
          </p:nvSpPr>
          <p:spPr bwMode="auto">
            <a:xfrm>
              <a:off x="2352" y="960"/>
              <a:ext cx="192" cy="48"/>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3" name="Rectangle 31"/>
            <p:cNvSpPr>
              <a:spLocks noChangeArrowheads="1"/>
            </p:cNvSpPr>
            <p:nvPr/>
          </p:nvSpPr>
          <p:spPr bwMode="auto">
            <a:xfrm>
              <a:off x="2304" y="3936"/>
              <a:ext cx="240" cy="4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3344" name="Group 32"/>
          <p:cNvGrpSpPr>
            <a:grpSpLocks/>
          </p:cNvGrpSpPr>
          <p:nvPr/>
        </p:nvGrpSpPr>
        <p:grpSpPr bwMode="auto">
          <a:xfrm>
            <a:off x="2362200" y="1981200"/>
            <a:ext cx="3276600" cy="4343400"/>
            <a:chOff x="3456" y="1056"/>
            <a:chExt cx="2064" cy="2640"/>
          </a:xfrm>
        </p:grpSpPr>
        <p:sp>
          <p:nvSpPr>
            <p:cNvPr id="13345" name="AutoShape 33"/>
            <p:cNvSpPr>
              <a:spLocks noChangeArrowheads="1"/>
            </p:cNvSpPr>
            <p:nvPr/>
          </p:nvSpPr>
          <p:spPr bwMode="auto">
            <a:xfrm>
              <a:off x="3456" y="1056"/>
              <a:ext cx="2064" cy="2592"/>
            </a:xfrm>
            <a:prstGeom prst="can">
              <a:avLst>
                <a:gd name="adj" fmla="val 7128"/>
              </a:avLst>
            </a:prstGeom>
            <a:noFill/>
            <a:ln w="28575">
              <a:solidFill>
                <a:schemeClr val="tx1"/>
              </a:solidFill>
              <a:round/>
              <a:headEnd/>
              <a:tailEnd/>
            </a:ln>
            <a:effectLst/>
            <a:extLst>
              <a:ext uri="{909E8E84-426E-40DD-AFC4-6F175D3DCCD1}">
                <a14:hiddenFill xmlns:a14="http://schemas.microsoft.com/office/drawing/2010/main">
                  <a:solidFill>
                    <a:srgbClr val="33333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6" name="AutoShape 34"/>
            <p:cNvSpPr>
              <a:spLocks noChangeArrowheads="1"/>
            </p:cNvSpPr>
            <p:nvPr/>
          </p:nvSpPr>
          <p:spPr bwMode="auto">
            <a:xfrm>
              <a:off x="3456" y="1584"/>
              <a:ext cx="2064" cy="2112"/>
            </a:xfrm>
            <a:prstGeom prst="can">
              <a:avLst>
                <a:gd name="adj" fmla="val 12161"/>
              </a:avLst>
            </a:prstGeom>
            <a:solidFill>
              <a:srgbClr val="5876C5"/>
            </a:soli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347" name="Line 35"/>
          <p:cNvSpPr>
            <a:spLocks noChangeShapeType="1"/>
          </p:cNvSpPr>
          <p:nvPr/>
        </p:nvSpPr>
        <p:spPr bwMode="auto">
          <a:xfrm>
            <a:off x="4038600" y="2590800"/>
            <a:ext cx="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8" name="Line 36"/>
          <p:cNvSpPr>
            <a:spLocks noChangeShapeType="1"/>
          </p:cNvSpPr>
          <p:nvPr/>
        </p:nvSpPr>
        <p:spPr bwMode="auto">
          <a:xfrm>
            <a:off x="3733800" y="2590800"/>
            <a:ext cx="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49" name="Oval 37"/>
          <p:cNvSpPr>
            <a:spLocks noChangeArrowheads="1"/>
          </p:cNvSpPr>
          <p:nvPr/>
        </p:nvSpPr>
        <p:spPr bwMode="auto">
          <a:xfrm>
            <a:off x="3733800" y="2971800"/>
            <a:ext cx="304800" cy="76200"/>
          </a:xfrm>
          <a:prstGeom prst="ellipse">
            <a:avLst/>
          </a:prstGeom>
          <a:noFill/>
          <a:ln w="19050">
            <a:solidFill>
              <a:schemeClr val="tx1"/>
            </a:solidFill>
            <a:round/>
            <a:headEnd/>
            <a:tailEnd/>
          </a:ln>
          <a:effectLst/>
          <a:extLst>
            <a:ext uri="{909E8E84-426E-40DD-AFC4-6F175D3DCCD1}">
              <a14:hiddenFill xmlns:a14="http://schemas.microsoft.com/office/drawing/2010/main">
                <a:solidFill>
                  <a:srgbClr val="33333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3350" name="Group 38"/>
          <p:cNvGrpSpPr>
            <a:grpSpLocks/>
          </p:cNvGrpSpPr>
          <p:nvPr/>
        </p:nvGrpSpPr>
        <p:grpSpPr bwMode="auto">
          <a:xfrm>
            <a:off x="3048000" y="381000"/>
            <a:ext cx="3878263" cy="1231900"/>
            <a:chOff x="3317" y="192"/>
            <a:chExt cx="2443" cy="776"/>
          </a:xfrm>
        </p:grpSpPr>
        <p:pic>
          <p:nvPicPr>
            <p:cNvPr id="13351" name="Picture 3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17" y="192"/>
              <a:ext cx="2443" cy="776"/>
            </a:xfrm>
            <a:prstGeom prst="rect">
              <a:avLst/>
            </a:prstGeom>
            <a:noFill/>
            <a:ln>
              <a:noFill/>
            </a:ln>
            <a:effectLst>
              <a:outerShdw dist="101600" dir="2700000" algn="ctr" rotWithShape="0">
                <a:srgbClr val="666666">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Lst>
          </p:spPr>
        </p:pic>
        <p:pic>
          <p:nvPicPr>
            <p:cNvPr id="13352" name="Picture 4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56" y="288"/>
              <a:ext cx="924"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53" name="Picture 4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72" y="672"/>
              <a:ext cx="8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54" name="Picture 4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40" y="720"/>
              <a:ext cx="85" cy="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3355" name="Group 43"/>
          <p:cNvGrpSpPr>
            <a:grpSpLocks/>
          </p:cNvGrpSpPr>
          <p:nvPr/>
        </p:nvGrpSpPr>
        <p:grpSpPr bwMode="auto">
          <a:xfrm>
            <a:off x="3886200" y="2209800"/>
            <a:ext cx="2895600" cy="457200"/>
            <a:chOff x="3792" y="1488"/>
            <a:chExt cx="1824" cy="288"/>
          </a:xfrm>
        </p:grpSpPr>
        <p:sp>
          <p:nvSpPr>
            <p:cNvPr id="13356" name="Rectangle 44"/>
            <p:cNvSpPr>
              <a:spLocks noChangeArrowheads="1"/>
            </p:cNvSpPr>
            <p:nvPr/>
          </p:nvSpPr>
          <p:spPr bwMode="auto">
            <a:xfrm>
              <a:off x="4560" y="1488"/>
              <a:ext cx="1056" cy="288"/>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2800">
                  <a:solidFill>
                    <a:schemeClr val="bg1"/>
                  </a:solidFill>
                </a:rPr>
                <a:t>Vacuum</a:t>
              </a:r>
              <a:endParaRPr lang="en-US" altLang="en-US" sz="3000" b="1">
                <a:solidFill>
                  <a:schemeClr val="bg1"/>
                </a:solidFill>
              </a:endParaRPr>
            </a:p>
          </p:txBody>
        </p:sp>
        <p:sp>
          <p:nvSpPr>
            <p:cNvPr id="13357" name="AutoShape 45"/>
            <p:cNvSpPr>
              <a:spLocks noChangeArrowheads="1"/>
            </p:cNvSpPr>
            <p:nvPr/>
          </p:nvSpPr>
          <p:spPr bwMode="auto">
            <a:xfrm>
              <a:off x="3792" y="1584"/>
              <a:ext cx="816" cy="96"/>
            </a:xfrm>
            <a:prstGeom prst="leftArrow">
              <a:avLst>
                <a:gd name="adj1" fmla="val 25000"/>
                <a:gd name="adj2" fmla="val 202859"/>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3358" name="Group 46"/>
          <p:cNvGrpSpPr>
            <a:grpSpLocks/>
          </p:cNvGrpSpPr>
          <p:nvPr/>
        </p:nvGrpSpPr>
        <p:grpSpPr bwMode="auto">
          <a:xfrm>
            <a:off x="3848100" y="5918200"/>
            <a:ext cx="3386138" cy="533400"/>
            <a:chOff x="2121" y="3262"/>
            <a:chExt cx="2133" cy="336"/>
          </a:xfrm>
        </p:grpSpPr>
        <p:pic>
          <p:nvPicPr>
            <p:cNvPr id="13359" name="Picture 4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1" y="3326"/>
              <a:ext cx="1312" cy="272"/>
            </a:xfrm>
            <a:prstGeom prst="rect">
              <a:avLst/>
            </a:prstGeom>
            <a:noFill/>
            <a:ln>
              <a:noFill/>
            </a:ln>
            <a:effectLst>
              <a:outerShdw dist="101600" dir="2700000" algn="ctr" rotWithShape="0">
                <a:srgbClr val="666666">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FFFFFF"/>
                  </a:solidFill>
                  <a:miter lim="800000"/>
                  <a:headEnd/>
                  <a:tailEnd/>
                </a14:hiddenLine>
              </a:ext>
            </a:extLst>
          </p:spPr>
        </p:pic>
        <p:sp>
          <p:nvSpPr>
            <p:cNvPr id="13360" name="Freeform 48"/>
            <p:cNvSpPr>
              <a:spLocks/>
            </p:cNvSpPr>
            <p:nvPr/>
          </p:nvSpPr>
          <p:spPr bwMode="auto">
            <a:xfrm>
              <a:off x="3209" y="3262"/>
              <a:ext cx="1045" cy="245"/>
            </a:xfrm>
            <a:custGeom>
              <a:avLst/>
              <a:gdLst>
                <a:gd name="T0" fmla="+- 0 10000 10000"/>
                <a:gd name="T1" fmla="*/ T0 w 10000"/>
                <a:gd name="T2" fmla="+- 0 10000 10000"/>
                <a:gd name="T3" fmla="*/ 10000 h 10000"/>
                <a:gd name="T4" fmla="+- 0 20000 10000"/>
                <a:gd name="T5" fmla="*/ T4 w 10000"/>
                <a:gd name="T6" fmla="+- 0 10000 10000"/>
                <a:gd name="T7" fmla="*/ 10000 h 10000"/>
                <a:gd name="T8" fmla="+- 0 20000 10000"/>
                <a:gd name="T9" fmla="*/ T8 w 10000"/>
                <a:gd name="T10" fmla="+- 0 20000 10000"/>
                <a:gd name="T11" fmla="*/ 20000 h 10000"/>
                <a:gd name="T12" fmla="+- 0 10000 10000"/>
                <a:gd name="T13" fmla="*/ T12 w 10000"/>
                <a:gd name="T14" fmla="+- 0 20000 10000"/>
                <a:gd name="T15" fmla="*/ 20000 h 10000"/>
                <a:gd name="T16" fmla="+- 0 10000 10000"/>
                <a:gd name="T17" fmla="*/ T16 w 10000"/>
                <a:gd name="T18" fmla="+- 0 10000 10000"/>
                <a:gd name="T19" fmla="*/ 10000 h 10000"/>
              </a:gdLst>
              <a:ahLst/>
              <a:cxnLst>
                <a:cxn ang="0">
                  <a:pos x="T1" y="T3"/>
                </a:cxn>
                <a:cxn ang="0">
                  <a:pos x="T5" y="T7"/>
                </a:cxn>
                <a:cxn ang="0">
                  <a:pos x="T9" y="T11"/>
                </a:cxn>
                <a:cxn ang="0">
                  <a:pos x="T13" y="T15"/>
                </a:cxn>
                <a:cxn ang="0">
                  <a:pos x="T17" y="T19"/>
                </a:cxn>
              </a:cxnLst>
              <a:rect l="0" t="0" r="r" b="b"/>
              <a:pathLst>
                <a:path w="10000" h="10000">
                  <a:moveTo>
                    <a:pt x="0" y="0"/>
                  </a:moveTo>
                  <a:lnTo>
                    <a:pt x="10000" y="0"/>
                  </a:lnTo>
                  <a:lnTo>
                    <a:pt x="10000" y="10000"/>
                  </a:lnTo>
                  <a:lnTo>
                    <a:pt x="0" y="10000"/>
                  </a:lnTo>
                  <a:close/>
                  <a:moveTo>
                    <a:pt x="0" y="0"/>
                  </a:moveTo>
                </a:path>
              </a:pathLst>
            </a:custGeom>
            <a:solidFill>
              <a:srgbClr val="000000"/>
            </a:solidFill>
            <a:ln w="9525">
              <a:solidFill>
                <a:schemeClr val="tx1"/>
              </a:solidFill>
              <a:prstDash val="solid"/>
              <a:round/>
              <a:headEnd/>
              <a:tailEnd/>
            </a:ln>
            <a:effectLst>
              <a:outerShdw dist="101600" dir="2700000" algn="ctr" rotWithShape="0">
                <a:srgbClr val="666666">
                  <a:alpha val="75000"/>
                </a:srgbClr>
              </a:outerShdw>
            </a:effectLst>
          </p:spPr>
          <p:txBody>
            <a:bodyPr/>
            <a:lstStyle/>
            <a:p>
              <a:endParaRPr lang="en-US"/>
            </a:p>
          </p:txBody>
        </p:sp>
        <p:sp>
          <p:nvSpPr>
            <p:cNvPr id="13361" name="Text Box 49"/>
            <p:cNvSpPr txBox="1">
              <a:spLocks noChangeArrowheads="1"/>
            </p:cNvSpPr>
            <p:nvPr/>
          </p:nvSpPr>
          <p:spPr bwMode="auto">
            <a:xfrm>
              <a:off x="3281" y="3294"/>
              <a:ext cx="8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1pPr>
              <a:lvl2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2pPr>
              <a:lvl3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3pPr>
              <a:lvl4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4pPr>
              <a:lvl5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solidFill>
                    <a:schemeClr val="tx1"/>
                  </a:solidFill>
                  <a:latin typeface="Arial" charset="0"/>
                </a:defRPr>
              </a:lvl9pPr>
            </a:lstStyle>
            <a:p>
              <a:r>
                <a:rPr lang="en-US" altLang="en-US">
                  <a:solidFill>
                    <a:srgbClr val="FFFFFF"/>
                  </a:solidFill>
                  <a:latin typeface="Verdana" pitchFamily="34" charset="0"/>
                </a:rPr>
                <a:t>Transducer</a:t>
              </a:r>
            </a:p>
          </p:txBody>
        </p:sp>
      </p:grpSp>
      <p:sp>
        <p:nvSpPr>
          <p:cNvPr id="13362" name="Oval 50"/>
          <p:cNvSpPr>
            <a:spLocks noChangeArrowheads="1"/>
          </p:cNvSpPr>
          <p:nvPr/>
        </p:nvSpPr>
        <p:spPr bwMode="auto">
          <a:xfrm rot="964415">
            <a:off x="1828800" y="1981200"/>
            <a:ext cx="304800" cy="152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3363" name="Group 51"/>
          <p:cNvGrpSpPr>
            <a:grpSpLocks/>
          </p:cNvGrpSpPr>
          <p:nvPr/>
        </p:nvGrpSpPr>
        <p:grpSpPr bwMode="auto">
          <a:xfrm>
            <a:off x="1866903" y="1139825"/>
            <a:ext cx="742951" cy="917575"/>
            <a:chOff x="1176" y="670"/>
            <a:chExt cx="468" cy="578"/>
          </a:xfrm>
        </p:grpSpPr>
        <p:sp>
          <p:nvSpPr>
            <p:cNvPr id="13364" name="Text Box 52"/>
            <p:cNvSpPr txBox="1">
              <a:spLocks noChangeArrowheads="1"/>
            </p:cNvSpPr>
            <p:nvPr/>
          </p:nvSpPr>
          <p:spPr bwMode="auto">
            <a:xfrm>
              <a:off x="1176" y="670"/>
              <a:ext cx="468" cy="407"/>
            </a:xfrm>
            <a:prstGeom prst="rect">
              <a:avLst/>
            </a:prstGeom>
            <a:noFill/>
            <a:ln>
              <a:noFill/>
            </a:ln>
            <a:effectLst/>
            <a:extLst>
              <a:ext uri="{909E8E84-426E-40DD-AFC4-6F175D3DCCD1}">
                <a14:hiddenFill xmlns:a14="http://schemas.microsoft.com/office/drawing/2010/main">
                  <a:solidFill>
                    <a:srgbClr val="3333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en-US" sz="3600" b="1" dirty="0">
                  <a:solidFill>
                    <a:srgbClr val="0A49F8"/>
                  </a:solidFill>
                </a:rPr>
                <a:t>Air</a:t>
              </a:r>
            </a:p>
          </p:txBody>
        </p:sp>
        <p:sp>
          <p:nvSpPr>
            <p:cNvPr id="13365" name="Line 53"/>
            <p:cNvSpPr>
              <a:spLocks noChangeShapeType="1"/>
            </p:cNvSpPr>
            <p:nvPr/>
          </p:nvSpPr>
          <p:spPr bwMode="auto">
            <a:xfrm flipH="1">
              <a:off x="1296" y="1008"/>
              <a:ext cx="96" cy="240"/>
            </a:xfrm>
            <a:prstGeom prst="line">
              <a:avLst/>
            </a:prstGeom>
            <a:noFill/>
            <a:ln w="76200">
              <a:solidFill>
                <a:srgbClr val="00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366" name="Oval 54"/>
          <p:cNvSpPr>
            <a:spLocks noChangeArrowheads="1"/>
          </p:cNvSpPr>
          <p:nvPr/>
        </p:nvSpPr>
        <p:spPr bwMode="auto">
          <a:xfrm>
            <a:off x="3886200" y="3657600"/>
            <a:ext cx="152400" cy="3810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3367" name="Group 55"/>
          <p:cNvGrpSpPr>
            <a:grpSpLocks/>
          </p:cNvGrpSpPr>
          <p:nvPr/>
        </p:nvGrpSpPr>
        <p:grpSpPr bwMode="auto">
          <a:xfrm>
            <a:off x="3962402" y="3581403"/>
            <a:ext cx="1365251" cy="584201"/>
            <a:chOff x="2496" y="2256"/>
            <a:chExt cx="860" cy="368"/>
          </a:xfrm>
        </p:grpSpPr>
        <p:sp>
          <p:nvSpPr>
            <p:cNvPr id="13368" name="AutoShape 56"/>
            <p:cNvSpPr>
              <a:spLocks noChangeArrowheads="1"/>
            </p:cNvSpPr>
            <p:nvPr/>
          </p:nvSpPr>
          <p:spPr bwMode="auto">
            <a:xfrm>
              <a:off x="2496" y="2352"/>
              <a:ext cx="432" cy="144"/>
            </a:xfrm>
            <a:prstGeom prst="leftArrow">
              <a:avLst>
                <a:gd name="adj1" fmla="val 41667"/>
                <a:gd name="adj2" fmla="val 7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69" name="Text Box 57"/>
            <p:cNvSpPr txBox="1">
              <a:spLocks noChangeArrowheads="1"/>
            </p:cNvSpPr>
            <p:nvPr/>
          </p:nvSpPr>
          <p:spPr bwMode="auto">
            <a:xfrm>
              <a:off x="2928" y="2256"/>
              <a:ext cx="428"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b="1" dirty="0">
                  <a:solidFill>
                    <a:srgbClr val="0033CC"/>
                  </a:solidFill>
                </a:rPr>
                <a:t>Air</a:t>
              </a:r>
            </a:p>
          </p:txBody>
        </p:sp>
      </p:grpSp>
      <p:sp>
        <p:nvSpPr>
          <p:cNvPr id="13370" name="Text Box 58"/>
          <p:cNvSpPr txBox="1">
            <a:spLocks noChangeArrowheads="1"/>
          </p:cNvSpPr>
          <p:nvPr/>
        </p:nvSpPr>
        <p:spPr bwMode="auto">
          <a:xfrm>
            <a:off x="7467600" y="5791200"/>
            <a:ext cx="817563" cy="701675"/>
          </a:xfrm>
          <a:prstGeom prst="rect">
            <a:avLst/>
          </a:prstGeom>
          <a:noFill/>
          <a:ln>
            <a:noFill/>
          </a:ln>
          <a:effectLst/>
          <a:extLst>
            <a:ext uri="{909E8E84-426E-40DD-AFC4-6F175D3DCCD1}">
              <a14:hiddenFill xmlns:a14="http://schemas.microsoft.com/office/drawing/2010/main">
                <a:solidFill>
                  <a:srgbClr val="3333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3200" b="1"/>
              <a:t>= </a:t>
            </a:r>
            <a:r>
              <a:rPr lang="en-US" altLang="en-US" sz="4000" b="1"/>
              <a:t>0</a:t>
            </a:r>
          </a:p>
        </p:txBody>
      </p:sp>
      <p:sp>
        <p:nvSpPr>
          <p:cNvPr id="13371" name="Text Box 59"/>
          <p:cNvSpPr txBox="1">
            <a:spLocks noChangeArrowheads="1"/>
          </p:cNvSpPr>
          <p:nvPr/>
        </p:nvSpPr>
        <p:spPr bwMode="auto">
          <a:xfrm>
            <a:off x="7391400" y="5791200"/>
            <a:ext cx="817563" cy="701675"/>
          </a:xfrm>
          <a:prstGeom prst="rect">
            <a:avLst/>
          </a:prstGeom>
          <a:noFill/>
          <a:ln>
            <a:noFill/>
          </a:ln>
          <a:effectLst/>
          <a:extLst>
            <a:ext uri="{909E8E84-426E-40DD-AFC4-6F175D3DCCD1}">
              <a14:hiddenFill xmlns:a14="http://schemas.microsoft.com/office/drawing/2010/main">
                <a:solidFill>
                  <a:srgbClr val="3333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en-US" sz="3200" b="1"/>
              <a:t>= </a:t>
            </a:r>
            <a:r>
              <a:rPr lang="en-US" altLang="en-US" sz="4000" b="1"/>
              <a:t>0</a:t>
            </a:r>
            <a:endParaRPr lang="en-US" altLang="en-US" sz="3200" b="1"/>
          </a:p>
        </p:txBody>
      </p:sp>
    </p:spTree>
    <p:extLst>
      <p:ext uri="{BB962C8B-B14F-4D97-AF65-F5344CB8AC3E}">
        <p14:creationId xmlns:p14="http://schemas.microsoft.com/office/powerpoint/2010/main" val="3937079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13340"/>
                                        </p:tgtEl>
                                        <p:attrNameLst>
                                          <p:attrName>style.visibility</p:attrName>
                                        </p:attrNameLst>
                                      </p:cBhvr>
                                      <p:to>
                                        <p:strVal val="visible"/>
                                      </p:to>
                                    </p:set>
                                    <p:anim calcmode="lin" valueType="num">
                                      <p:cBhvr additive="base">
                                        <p:cTn id="7" dur="500" fill="hold"/>
                                        <p:tgtEl>
                                          <p:spTgt spid="13340"/>
                                        </p:tgtEl>
                                        <p:attrNameLst>
                                          <p:attrName>ppt_x</p:attrName>
                                        </p:attrNameLst>
                                      </p:cBhvr>
                                      <p:tavLst>
                                        <p:tav tm="0">
                                          <p:val>
                                            <p:strVal val="#ppt_x"/>
                                          </p:val>
                                        </p:tav>
                                        <p:tav tm="100000">
                                          <p:val>
                                            <p:strVal val="#ppt_x"/>
                                          </p:val>
                                        </p:tav>
                                      </p:tavLst>
                                    </p:anim>
                                    <p:anim calcmode="lin" valueType="num">
                                      <p:cBhvr additive="base">
                                        <p:cTn id="8" dur="500" fill="hold"/>
                                        <p:tgtEl>
                                          <p:spTgt spid="1334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3349"/>
                                        </p:tgtEl>
                                        <p:attrNameLst>
                                          <p:attrName>style.visibility</p:attrName>
                                        </p:attrNameLst>
                                      </p:cBhvr>
                                      <p:to>
                                        <p:strVal val="visible"/>
                                      </p:to>
                                    </p:set>
                                  </p:childTnLst>
                                </p:cTn>
                              </p:par>
                            </p:childTnLst>
                          </p:cTn>
                        </p:par>
                        <p:par>
                          <p:cTn id="12" fill="hold" nodeType="afterGroup">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33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4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1" fill="hold" nodeType="clickEffect">
                                  <p:stCondLst>
                                    <p:cond delay="0"/>
                                  </p:stCondLst>
                                  <p:childTnLst>
                                    <p:set>
                                      <p:cBhvr>
                                        <p:cTn id="20" dur="1" fill="hold">
                                          <p:stCondLst>
                                            <p:cond delay="0"/>
                                          </p:stCondLst>
                                        </p:cTn>
                                        <p:tgtEl>
                                          <p:spTgt spid="13350"/>
                                        </p:tgtEl>
                                        <p:attrNameLst>
                                          <p:attrName>style.visibility</p:attrName>
                                        </p:attrNameLst>
                                      </p:cBhvr>
                                      <p:to>
                                        <p:strVal val="visible"/>
                                      </p:to>
                                    </p:set>
                                    <p:anim calcmode="lin" valueType="num">
                                      <p:cBhvr additive="base">
                                        <p:cTn id="21" dur="500" fill="hold"/>
                                        <p:tgtEl>
                                          <p:spTgt spid="13350"/>
                                        </p:tgtEl>
                                        <p:attrNameLst>
                                          <p:attrName>ppt_x</p:attrName>
                                        </p:attrNameLst>
                                      </p:cBhvr>
                                      <p:tavLst>
                                        <p:tav tm="0">
                                          <p:val>
                                            <p:strVal val="#ppt_x"/>
                                          </p:val>
                                        </p:tav>
                                        <p:tav tm="100000">
                                          <p:val>
                                            <p:strVal val="#ppt_x"/>
                                          </p:val>
                                        </p:tav>
                                      </p:tavLst>
                                    </p:anim>
                                    <p:anim calcmode="lin" valueType="num">
                                      <p:cBhvr additive="base">
                                        <p:cTn id="22" dur="500" fill="hold"/>
                                        <p:tgtEl>
                                          <p:spTgt spid="13350"/>
                                        </p:tgtEl>
                                        <p:attrNameLst>
                                          <p:attrName>ppt_y</p:attrName>
                                        </p:attrNameLst>
                                      </p:cBhvr>
                                      <p:tavLst>
                                        <p:tav tm="0">
                                          <p:val>
                                            <p:strVal val="0-#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xit" presetSubtype="4" fill="hold" nodeType="clickEffect">
                                  <p:stCondLst>
                                    <p:cond delay="0"/>
                                  </p:stCondLst>
                                  <p:childTnLst>
                                    <p:anim calcmode="lin" valueType="num">
                                      <p:cBhvr additive="base">
                                        <p:cTn id="26" dur="500"/>
                                        <p:tgtEl>
                                          <p:spTgt spid="13344"/>
                                        </p:tgtEl>
                                        <p:attrNameLst>
                                          <p:attrName>ppt_x</p:attrName>
                                        </p:attrNameLst>
                                      </p:cBhvr>
                                      <p:tavLst>
                                        <p:tav tm="0">
                                          <p:val>
                                            <p:strVal val="ppt_x"/>
                                          </p:val>
                                        </p:tav>
                                        <p:tav tm="100000">
                                          <p:val>
                                            <p:strVal val="ppt_x"/>
                                          </p:val>
                                        </p:tav>
                                      </p:tavLst>
                                    </p:anim>
                                    <p:anim calcmode="lin" valueType="num">
                                      <p:cBhvr additive="base">
                                        <p:cTn id="27" dur="500"/>
                                        <p:tgtEl>
                                          <p:spTgt spid="13344"/>
                                        </p:tgtEl>
                                        <p:attrNameLst>
                                          <p:attrName>ppt_y</p:attrName>
                                        </p:attrNameLst>
                                      </p:cBhvr>
                                      <p:tavLst>
                                        <p:tav tm="0">
                                          <p:val>
                                            <p:strVal val="ppt_y"/>
                                          </p:val>
                                        </p:tav>
                                        <p:tav tm="100000">
                                          <p:val>
                                            <p:strVal val="1+ppt_h/2"/>
                                          </p:val>
                                        </p:tav>
                                      </p:tavLst>
                                    </p:anim>
                                    <p:set>
                                      <p:cBhvr>
                                        <p:cTn id="28" dur="1" fill="hold">
                                          <p:stCondLst>
                                            <p:cond delay="499"/>
                                          </p:stCondLst>
                                        </p:cTn>
                                        <p:tgtEl>
                                          <p:spTgt spid="1334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334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335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nodeType="clickEffect">
                                  <p:stCondLst>
                                    <p:cond delay="0"/>
                                  </p:stCondLst>
                                  <p:childTnLst>
                                    <p:set>
                                      <p:cBhvr>
                                        <p:cTn id="38" dur="1" fill="hold">
                                          <p:stCondLst>
                                            <p:cond delay="0"/>
                                          </p:stCondLst>
                                        </p:cTn>
                                        <p:tgtEl>
                                          <p:spTgt spid="13358"/>
                                        </p:tgtEl>
                                        <p:attrNameLst>
                                          <p:attrName>style.visibility</p:attrName>
                                        </p:attrNameLst>
                                      </p:cBhvr>
                                      <p:to>
                                        <p:strVal val="visible"/>
                                      </p:to>
                                    </p:set>
                                    <p:animEffect transition="in" filter="dissolve">
                                      <p:cBhvr>
                                        <p:cTn id="39" dur="500"/>
                                        <p:tgtEl>
                                          <p:spTgt spid="1335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370"/>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336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13367"/>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xit" presetSubtype="0" fill="hold" nodeType="clickEffect">
                                  <p:stCondLst>
                                    <p:cond delay="0"/>
                                  </p:stCondLst>
                                  <p:childTnLst>
                                    <p:animEffect transition="out" filter="dissolve">
                                      <p:cBhvr>
                                        <p:cTn id="55" dur="500"/>
                                        <p:tgtEl>
                                          <p:spTgt spid="13358"/>
                                        </p:tgtEl>
                                      </p:cBhvr>
                                    </p:animEffect>
                                    <p:set>
                                      <p:cBhvr>
                                        <p:cTn id="56" dur="1" fill="hold">
                                          <p:stCondLst>
                                            <p:cond delay="499"/>
                                          </p:stCondLst>
                                        </p:cTn>
                                        <p:tgtEl>
                                          <p:spTgt spid="13358"/>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3370"/>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3366"/>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367"/>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3355"/>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3330"/>
                                        </p:tgtEl>
                                        <p:attrNameLst>
                                          <p:attrName>style.visibility</p:attrName>
                                        </p:attrNameLst>
                                      </p:cBhvr>
                                      <p:to>
                                        <p:strVal val="visible"/>
                                      </p:to>
                                    </p:set>
                                    <p:anim calcmode="lin" valueType="num">
                                      <p:cBhvr additive="base">
                                        <p:cTn id="69" dur="500" fill="hold"/>
                                        <p:tgtEl>
                                          <p:spTgt spid="13330"/>
                                        </p:tgtEl>
                                        <p:attrNameLst>
                                          <p:attrName>ppt_x</p:attrName>
                                        </p:attrNameLst>
                                      </p:cBhvr>
                                      <p:tavLst>
                                        <p:tav tm="0">
                                          <p:val>
                                            <p:strVal val="#ppt_x"/>
                                          </p:val>
                                        </p:tav>
                                        <p:tav tm="100000">
                                          <p:val>
                                            <p:strVal val="#ppt_x"/>
                                          </p:val>
                                        </p:tav>
                                      </p:tavLst>
                                    </p:anim>
                                    <p:anim calcmode="lin" valueType="num">
                                      <p:cBhvr additive="base">
                                        <p:cTn id="70" dur="500" fill="hold"/>
                                        <p:tgtEl>
                                          <p:spTgt spid="13330"/>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nodeType="clickEffect">
                                  <p:stCondLst>
                                    <p:cond delay="0"/>
                                  </p:stCondLst>
                                  <p:childTnLst>
                                    <p:set>
                                      <p:cBhvr>
                                        <p:cTn id="74" dur="1" fill="hold">
                                          <p:stCondLst>
                                            <p:cond delay="0"/>
                                          </p:stCondLst>
                                        </p:cTn>
                                        <p:tgtEl>
                                          <p:spTgt spid="13331"/>
                                        </p:tgtEl>
                                        <p:attrNameLst>
                                          <p:attrName>style.visibility</p:attrName>
                                        </p:attrNameLst>
                                      </p:cBhvr>
                                      <p:to>
                                        <p:strVal val="visible"/>
                                      </p:to>
                                    </p:set>
                                    <p:animEffect transition="in" filter="wipe(left)">
                                      <p:cBhvr>
                                        <p:cTn id="75" dur="500"/>
                                        <p:tgtEl>
                                          <p:spTgt spid="13331"/>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8" fill="hold" nodeType="clickEffect">
                                  <p:stCondLst>
                                    <p:cond delay="0"/>
                                  </p:stCondLst>
                                  <p:childTnLst>
                                    <p:set>
                                      <p:cBhvr>
                                        <p:cTn id="79" dur="1" fill="hold">
                                          <p:stCondLst>
                                            <p:cond delay="0"/>
                                          </p:stCondLst>
                                        </p:cTn>
                                        <p:tgtEl>
                                          <p:spTgt spid="13334"/>
                                        </p:tgtEl>
                                        <p:attrNameLst>
                                          <p:attrName>style.visibility</p:attrName>
                                        </p:attrNameLst>
                                      </p:cBhvr>
                                      <p:to>
                                        <p:strVal val="visible"/>
                                      </p:to>
                                    </p:set>
                                    <p:animEffect transition="in" filter="wipe(left)">
                                      <p:cBhvr>
                                        <p:cTn id="80" dur="500"/>
                                        <p:tgtEl>
                                          <p:spTgt spid="13334"/>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9" presetClass="entr" presetSubtype="0" fill="hold" nodeType="clickEffect">
                                  <p:stCondLst>
                                    <p:cond delay="0"/>
                                  </p:stCondLst>
                                  <p:childTnLst>
                                    <p:set>
                                      <p:cBhvr>
                                        <p:cTn id="84" dur="1" fill="hold">
                                          <p:stCondLst>
                                            <p:cond delay="0"/>
                                          </p:stCondLst>
                                        </p:cTn>
                                        <p:tgtEl>
                                          <p:spTgt spid="13316"/>
                                        </p:tgtEl>
                                        <p:attrNameLst>
                                          <p:attrName>style.visibility</p:attrName>
                                        </p:attrNameLst>
                                      </p:cBhvr>
                                      <p:to>
                                        <p:strVal val="visible"/>
                                      </p:to>
                                    </p:set>
                                    <p:animEffect transition="in" filter="dissolve">
                                      <p:cBhvr>
                                        <p:cTn id="85" dur="500"/>
                                        <p:tgtEl>
                                          <p:spTgt spid="13316"/>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9" presetClass="entr" presetSubtype="0" fill="hold" nodeType="clickEffect">
                                  <p:stCondLst>
                                    <p:cond delay="0"/>
                                  </p:stCondLst>
                                  <p:childTnLst>
                                    <p:set>
                                      <p:cBhvr>
                                        <p:cTn id="89" dur="1" fill="hold">
                                          <p:stCondLst>
                                            <p:cond delay="0"/>
                                          </p:stCondLst>
                                        </p:cTn>
                                        <p:tgtEl>
                                          <p:spTgt spid="13325"/>
                                        </p:tgtEl>
                                        <p:attrNameLst>
                                          <p:attrName>style.visibility</p:attrName>
                                        </p:attrNameLst>
                                      </p:cBhvr>
                                      <p:to>
                                        <p:strVal val="visible"/>
                                      </p:to>
                                    </p:set>
                                    <p:animEffect transition="in" filter="dissolve">
                                      <p:cBhvr>
                                        <p:cTn id="90" dur="500"/>
                                        <p:tgtEl>
                                          <p:spTgt spid="13325"/>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3371"/>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9" presetClass="entr" presetSubtype="0" fill="hold" grpId="0" nodeType="clickEffect">
                                  <p:stCondLst>
                                    <p:cond delay="0"/>
                                  </p:stCondLst>
                                  <p:childTnLst>
                                    <p:set>
                                      <p:cBhvr>
                                        <p:cTn id="98" dur="1" fill="hold">
                                          <p:stCondLst>
                                            <p:cond delay="0"/>
                                          </p:stCondLst>
                                        </p:cTn>
                                        <p:tgtEl>
                                          <p:spTgt spid="13362"/>
                                        </p:tgtEl>
                                        <p:attrNameLst>
                                          <p:attrName>style.visibility</p:attrName>
                                        </p:attrNameLst>
                                      </p:cBhvr>
                                      <p:to>
                                        <p:strVal val="visible"/>
                                      </p:to>
                                    </p:set>
                                    <p:animEffect transition="in" filter="dissolve">
                                      <p:cBhvr>
                                        <p:cTn id="99" dur="500"/>
                                        <p:tgtEl>
                                          <p:spTgt spid="13362"/>
                                        </p:tgtEl>
                                      </p:cBhvr>
                                    </p:animEffect>
                                  </p:childTnLst>
                                </p:cTn>
                              </p:par>
                              <p:par>
                                <p:cTn id="100" presetID="22" presetClass="entr" presetSubtype="1" fill="hold" nodeType="withEffect">
                                  <p:stCondLst>
                                    <p:cond delay="0"/>
                                  </p:stCondLst>
                                  <p:childTnLst>
                                    <p:set>
                                      <p:cBhvr>
                                        <p:cTn id="101" dur="1" fill="hold">
                                          <p:stCondLst>
                                            <p:cond delay="0"/>
                                          </p:stCondLst>
                                        </p:cTn>
                                        <p:tgtEl>
                                          <p:spTgt spid="13363"/>
                                        </p:tgtEl>
                                        <p:attrNameLst>
                                          <p:attrName>style.visibility</p:attrName>
                                        </p:attrNameLst>
                                      </p:cBhvr>
                                      <p:to>
                                        <p:strVal val="visible"/>
                                      </p:to>
                                    </p:set>
                                    <p:animEffect transition="in" filter="wipe(up)">
                                      <p:cBhvr>
                                        <p:cTn id="102" dur="500"/>
                                        <p:tgtEl>
                                          <p:spTgt spid="13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0" grpId="0" animBg="1"/>
      <p:bldP spid="13347" grpId="0" animBg="1"/>
      <p:bldP spid="13348" grpId="0" animBg="1"/>
      <p:bldP spid="13349" grpId="0" animBg="1"/>
      <p:bldP spid="13349" grpId="1" animBg="1"/>
      <p:bldP spid="13362" grpId="0" animBg="1"/>
      <p:bldP spid="13366" grpId="0" animBg="1"/>
      <p:bldP spid="13366" grpId="1" animBg="1"/>
      <p:bldP spid="13370" grpId="0"/>
      <p:bldP spid="13370" grpId="1"/>
      <p:bldP spid="13371"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57200"/>
            <a:ext cx="7924800" cy="5943600"/>
          </a:xfrm>
          <a:prstGeom prst="rect">
            <a:avLst/>
          </a:prstGeom>
          <a:ln w="63500">
            <a:solidFill>
              <a:schemeClr val="accent6">
                <a:lumMod val="75000"/>
              </a:schemeClr>
            </a:solidFill>
          </a:ln>
          <a:effectLst/>
        </p:spPr>
      </p:pic>
      <p:sp>
        <p:nvSpPr>
          <p:cNvPr id="5" name="TextBox 4"/>
          <p:cNvSpPr txBox="1"/>
          <p:nvPr/>
        </p:nvSpPr>
        <p:spPr>
          <a:xfrm>
            <a:off x="8077200" y="6488668"/>
            <a:ext cx="767833" cy="369332"/>
          </a:xfrm>
          <a:prstGeom prst="rect">
            <a:avLst/>
          </a:prstGeom>
          <a:noFill/>
        </p:spPr>
        <p:txBody>
          <a:bodyPr wrap="none" rtlCol="0">
            <a:spAutoFit/>
          </a:bodyPr>
          <a:lstStyle/>
          <a:p>
            <a:r>
              <a:rPr lang="en-US" dirty="0">
                <a:solidFill>
                  <a:srgbClr val="E86928"/>
                </a:solidFill>
              </a:rPr>
              <a:t>Munis</a:t>
            </a:r>
          </a:p>
        </p:txBody>
      </p:sp>
    </p:spTree>
    <p:extLst>
      <p:ext uri="{BB962C8B-B14F-4D97-AF65-F5344CB8AC3E}">
        <p14:creationId xmlns:p14="http://schemas.microsoft.com/office/powerpoint/2010/main" val="3351355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1700851" y="2438400"/>
            <a:ext cx="5376793" cy="1569660"/>
          </a:xfrm>
          <a:prstGeom prst="rect">
            <a:avLst/>
          </a:prstGeom>
          <a:noFill/>
        </p:spPr>
        <p:txBody>
          <a:bodyPr wrap="none" rtlCol="0">
            <a:spAutoFit/>
          </a:bodyPr>
          <a:lstStyle/>
          <a:p>
            <a:pPr algn="ctr"/>
            <a:r>
              <a:rPr lang="en-US" sz="3200" dirty="0">
                <a:solidFill>
                  <a:srgbClr val="E86928"/>
                </a:solidFill>
              </a:rPr>
              <a:t>Given principles # 1 and # 2,</a:t>
            </a:r>
          </a:p>
          <a:p>
            <a:pPr algn="ctr"/>
            <a:r>
              <a:rPr lang="en-US" sz="3200" dirty="0">
                <a:solidFill>
                  <a:srgbClr val="E86928"/>
                </a:solidFill>
              </a:rPr>
              <a:t>How do we model</a:t>
            </a:r>
          </a:p>
          <a:p>
            <a:pPr algn="ctr"/>
            <a:r>
              <a:rPr lang="en-US" sz="3200" dirty="0">
                <a:solidFill>
                  <a:srgbClr val="E86928"/>
                </a:solidFill>
              </a:rPr>
              <a:t>the cardiovascular system?</a:t>
            </a:r>
          </a:p>
        </p:txBody>
      </p:sp>
    </p:spTree>
    <p:extLst>
      <p:ext uri="{BB962C8B-B14F-4D97-AF65-F5344CB8AC3E}">
        <p14:creationId xmlns:p14="http://schemas.microsoft.com/office/powerpoint/2010/main" val="175017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055" y="1219200"/>
            <a:ext cx="7543800" cy="3924300"/>
          </a:xfrm>
          <a:prstGeom prst="rect">
            <a:avLst/>
          </a:prstGeom>
          <a:noFill/>
          <a:ln w="63500">
            <a:solidFill>
              <a:srgbClr val="E86928"/>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unded Rectangle 4"/>
          <p:cNvSpPr/>
          <p:nvPr/>
        </p:nvSpPr>
        <p:spPr>
          <a:xfrm>
            <a:off x="4876800" y="4648200"/>
            <a:ext cx="33528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chemeClr val="accent6">
                    <a:lumMod val="75000"/>
                  </a:schemeClr>
                </a:solidFill>
              </a:rPr>
              <a:t>From: </a:t>
            </a:r>
            <a:r>
              <a:rPr lang="en-US" b="1" i="1" dirty="0">
                <a:solidFill>
                  <a:schemeClr val="accent6">
                    <a:lumMod val="75000"/>
                  </a:schemeClr>
                </a:solidFill>
              </a:rPr>
              <a:t>Aerospace Medicine</a:t>
            </a:r>
            <a:r>
              <a:rPr lang="en-US" b="1" dirty="0">
                <a:solidFill>
                  <a:schemeClr val="accent6">
                    <a:lumMod val="75000"/>
                  </a:schemeClr>
                </a:solidFill>
              </a:rPr>
              <a:t>, 2008</a:t>
            </a:r>
          </a:p>
        </p:txBody>
      </p:sp>
      <p:sp>
        <p:nvSpPr>
          <p:cNvPr id="2" name="TextBox 1"/>
          <p:cNvSpPr txBox="1"/>
          <p:nvPr/>
        </p:nvSpPr>
        <p:spPr>
          <a:xfrm>
            <a:off x="4192246" y="2982539"/>
            <a:ext cx="1751354" cy="584775"/>
          </a:xfrm>
          <a:prstGeom prst="rect">
            <a:avLst/>
          </a:prstGeom>
          <a:solidFill>
            <a:schemeClr val="bg1"/>
          </a:solidFill>
          <a:ln w="50800">
            <a:solidFill>
              <a:srgbClr val="FF0000"/>
            </a:solidFill>
          </a:ln>
          <a:effectLst>
            <a:outerShdw blurRad="50800" dist="38100" dir="2700000" algn="tl" rotWithShape="0">
              <a:prstClr val="black">
                <a:alpha val="40000"/>
              </a:prstClr>
            </a:outerShdw>
          </a:effectLst>
        </p:spPr>
        <p:txBody>
          <a:bodyPr wrap="square" rtlCol="0">
            <a:spAutoFit/>
          </a:bodyPr>
          <a:lstStyle/>
          <a:p>
            <a:pPr algn="ctr"/>
            <a:r>
              <a:rPr lang="en-US" sz="3200" dirty="0">
                <a:solidFill>
                  <a:srgbClr val="FF0000"/>
                </a:solidFill>
                <a:latin typeface="Stencil" panose="040409050D0802020404" pitchFamily="82" charset="0"/>
              </a:rPr>
              <a:t>WRONG</a:t>
            </a:r>
          </a:p>
        </p:txBody>
      </p:sp>
      <p:sp>
        <p:nvSpPr>
          <p:cNvPr id="3" name="TextBox 2"/>
          <p:cNvSpPr txBox="1"/>
          <p:nvPr/>
        </p:nvSpPr>
        <p:spPr>
          <a:xfrm>
            <a:off x="381000" y="304800"/>
            <a:ext cx="8506455" cy="584776"/>
          </a:xfrm>
          <a:prstGeom prst="rect">
            <a:avLst/>
          </a:prstGeom>
          <a:noFill/>
        </p:spPr>
        <p:txBody>
          <a:bodyPr wrap="none" rtlCol="0">
            <a:spAutoFit/>
          </a:bodyPr>
          <a:lstStyle/>
          <a:p>
            <a:r>
              <a:rPr lang="en-US" sz="3200" b="1" dirty="0">
                <a:solidFill>
                  <a:srgbClr val="E86928"/>
                </a:solidFill>
              </a:rPr>
              <a:t>Q: Do Humans behave like an open can of fluids?</a:t>
            </a:r>
          </a:p>
        </p:txBody>
      </p:sp>
      <p:sp>
        <p:nvSpPr>
          <p:cNvPr id="6" name="TextBox 5"/>
          <p:cNvSpPr txBox="1"/>
          <p:nvPr/>
        </p:nvSpPr>
        <p:spPr>
          <a:xfrm>
            <a:off x="762000" y="5410200"/>
            <a:ext cx="7447872" cy="1077218"/>
          </a:xfrm>
          <a:prstGeom prst="rect">
            <a:avLst/>
          </a:prstGeom>
          <a:noFill/>
        </p:spPr>
        <p:txBody>
          <a:bodyPr wrap="none" rtlCol="0">
            <a:spAutoFit/>
          </a:bodyPr>
          <a:lstStyle/>
          <a:p>
            <a:r>
              <a:rPr lang="en-US" sz="3200" b="1" dirty="0">
                <a:solidFill>
                  <a:srgbClr val="E86928"/>
                </a:solidFill>
              </a:rPr>
              <a:t>A: No. We behave like closed cans of fluids</a:t>
            </a:r>
          </a:p>
          <a:p>
            <a:r>
              <a:rPr lang="en-US" sz="3200" b="1" dirty="0">
                <a:solidFill>
                  <a:srgbClr val="E86928"/>
                </a:solidFill>
              </a:rPr>
              <a:t>                 … with some soft parts</a:t>
            </a:r>
          </a:p>
        </p:txBody>
      </p:sp>
    </p:spTree>
    <p:extLst>
      <p:ext uri="{BB962C8B-B14F-4D97-AF65-F5344CB8AC3E}">
        <p14:creationId xmlns:p14="http://schemas.microsoft.com/office/powerpoint/2010/main" val="51654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76"/>
            <a:ext cx="9144000" cy="686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2" name="AutoShape 2"/>
          <p:cNvSpPr>
            <a:spLocks noChangeArrowheads="1"/>
          </p:cNvSpPr>
          <p:nvPr/>
        </p:nvSpPr>
        <p:spPr bwMode="auto">
          <a:xfrm rot="10800000">
            <a:off x="685800" y="2362200"/>
            <a:ext cx="7239000" cy="457200"/>
          </a:xfrm>
          <a:custGeom>
            <a:avLst/>
            <a:gdLst>
              <a:gd name="G0" fmla="+- 1644 0 0"/>
              <a:gd name="G1" fmla="+- 21600 0 1644"/>
              <a:gd name="G2" fmla="*/ 1644 1 2"/>
              <a:gd name="G3" fmla="+- 21600 0 G2"/>
              <a:gd name="G4" fmla="+/ 1644 21600 2"/>
              <a:gd name="G5" fmla="+/ G1 0 2"/>
              <a:gd name="G6" fmla="*/ 21600 21600 1644"/>
              <a:gd name="G7" fmla="*/ G6 1 2"/>
              <a:gd name="G8" fmla="+- 21600 0 G7"/>
              <a:gd name="G9" fmla="*/ 21600 1 2"/>
              <a:gd name="G10" fmla="+- 1644 0 G9"/>
              <a:gd name="G11" fmla="?: G10 G8 0"/>
              <a:gd name="G12" fmla="?: G10 G7 21600"/>
              <a:gd name="T0" fmla="*/ 20778 w 21600"/>
              <a:gd name="T1" fmla="*/ 10800 h 21600"/>
              <a:gd name="T2" fmla="*/ 10800 w 21600"/>
              <a:gd name="T3" fmla="*/ 21600 h 21600"/>
              <a:gd name="T4" fmla="*/ 822 w 21600"/>
              <a:gd name="T5" fmla="*/ 10800 h 21600"/>
              <a:gd name="T6" fmla="*/ 10800 w 21600"/>
              <a:gd name="T7" fmla="*/ 0 h 21600"/>
              <a:gd name="T8" fmla="*/ 2622 w 21600"/>
              <a:gd name="T9" fmla="*/ 2622 h 21600"/>
              <a:gd name="T10" fmla="*/ 18978 w 21600"/>
              <a:gd name="T11" fmla="*/ 18978 h 21600"/>
            </a:gdLst>
            <a:ahLst/>
            <a:cxnLst>
              <a:cxn ang="0">
                <a:pos x="T0" y="T1"/>
              </a:cxn>
              <a:cxn ang="0">
                <a:pos x="T2" y="T3"/>
              </a:cxn>
              <a:cxn ang="0">
                <a:pos x="T4" y="T5"/>
              </a:cxn>
              <a:cxn ang="0">
                <a:pos x="T6" y="T7"/>
              </a:cxn>
            </a:cxnLst>
            <a:rect l="T8" t="T9" r="T10" b="T11"/>
            <a:pathLst>
              <a:path w="21600" h="21600">
                <a:moveTo>
                  <a:pt x="0" y="0"/>
                </a:moveTo>
                <a:lnTo>
                  <a:pt x="1644" y="21600"/>
                </a:lnTo>
                <a:lnTo>
                  <a:pt x="19956" y="21600"/>
                </a:lnTo>
                <a:lnTo>
                  <a:pt x="21600" y="0"/>
                </a:lnTo>
                <a:close/>
              </a:path>
            </a:pathLst>
          </a:custGeom>
          <a:noFill/>
          <a:ln w="28575">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81923" name="AutoShape 3"/>
          <p:cNvSpPr>
            <a:spLocks noChangeArrowheads="1"/>
          </p:cNvSpPr>
          <p:nvPr/>
        </p:nvSpPr>
        <p:spPr bwMode="auto">
          <a:xfrm>
            <a:off x="1371600" y="914400"/>
            <a:ext cx="1219200" cy="4953000"/>
          </a:xfrm>
          <a:prstGeom prst="cube">
            <a:avLst>
              <a:gd name="adj" fmla="val 25000"/>
            </a:avLst>
          </a:prstGeom>
          <a:solidFill>
            <a:schemeClr val="tx1"/>
          </a:solid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nvGrpSpPr>
          <p:cNvPr id="81924" name="Group 4"/>
          <p:cNvGrpSpPr>
            <a:grpSpLocks/>
          </p:cNvGrpSpPr>
          <p:nvPr/>
        </p:nvGrpSpPr>
        <p:grpSpPr bwMode="auto">
          <a:xfrm>
            <a:off x="4572000" y="914400"/>
            <a:ext cx="3733800" cy="5475288"/>
            <a:chOff x="2880" y="576"/>
            <a:chExt cx="2352" cy="3449"/>
          </a:xfrm>
        </p:grpSpPr>
        <p:sp>
          <p:nvSpPr>
            <p:cNvPr id="81925" name="Line 5"/>
            <p:cNvSpPr>
              <a:spLocks noChangeShapeType="1"/>
            </p:cNvSpPr>
            <p:nvPr/>
          </p:nvSpPr>
          <p:spPr bwMode="auto">
            <a:xfrm>
              <a:off x="3600" y="576"/>
              <a:ext cx="0" cy="3168"/>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26" name="Line 6"/>
            <p:cNvSpPr>
              <a:spLocks noChangeShapeType="1"/>
            </p:cNvSpPr>
            <p:nvPr/>
          </p:nvSpPr>
          <p:spPr bwMode="auto">
            <a:xfrm>
              <a:off x="2880" y="3744"/>
              <a:ext cx="2352"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27" name="Text Box 7"/>
            <p:cNvSpPr txBox="1">
              <a:spLocks noChangeArrowheads="1"/>
            </p:cNvSpPr>
            <p:nvPr/>
          </p:nvSpPr>
          <p:spPr bwMode="auto">
            <a:xfrm>
              <a:off x="3360" y="3792"/>
              <a:ext cx="452" cy="2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ATM</a:t>
              </a:r>
            </a:p>
          </p:txBody>
        </p:sp>
        <p:sp>
          <p:nvSpPr>
            <p:cNvPr id="81928" name="Text Box 8"/>
            <p:cNvSpPr txBox="1">
              <a:spLocks noChangeArrowheads="1"/>
            </p:cNvSpPr>
            <p:nvPr/>
          </p:nvSpPr>
          <p:spPr bwMode="auto">
            <a:xfrm>
              <a:off x="3900" y="3744"/>
              <a:ext cx="312" cy="2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a:t>
              </a:r>
            </a:p>
          </p:txBody>
        </p:sp>
        <p:sp>
          <p:nvSpPr>
            <p:cNvPr id="81929" name="Text Box 9"/>
            <p:cNvSpPr txBox="1">
              <a:spLocks noChangeArrowheads="1"/>
            </p:cNvSpPr>
            <p:nvPr/>
          </p:nvSpPr>
          <p:spPr bwMode="auto">
            <a:xfrm>
              <a:off x="3024" y="3744"/>
              <a:ext cx="312" cy="2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a:t>
              </a:r>
            </a:p>
          </p:txBody>
        </p:sp>
      </p:grpSp>
      <p:sp>
        <p:nvSpPr>
          <p:cNvPr id="81930" name="Line 10"/>
          <p:cNvSpPr>
            <a:spLocks noChangeShapeType="1"/>
          </p:cNvSpPr>
          <p:nvPr/>
        </p:nvSpPr>
        <p:spPr bwMode="auto">
          <a:xfrm>
            <a:off x="1371600" y="2819400"/>
            <a:ext cx="1219200" cy="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nvGrpSpPr>
          <p:cNvPr id="81931" name="Group 11"/>
          <p:cNvGrpSpPr>
            <a:grpSpLocks/>
          </p:cNvGrpSpPr>
          <p:nvPr/>
        </p:nvGrpSpPr>
        <p:grpSpPr bwMode="auto">
          <a:xfrm>
            <a:off x="4800600" y="457200"/>
            <a:ext cx="2286000" cy="5486400"/>
            <a:chOff x="3024" y="288"/>
            <a:chExt cx="1440" cy="3456"/>
          </a:xfrm>
        </p:grpSpPr>
        <p:sp>
          <p:nvSpPr>
            <p:cNvPr id="81932" name="Line 12"/>
            <p:cNvSpPr>
              <a:spLocks noChangeShapeType="1"/>
            </p:cNvSpPr>
            <p:nvPr/>
          </p:nvSpPr>
          <p:spPr bwMode="auto">
            <a:xfrm>
              <a:off x="3216" y="576"/>
              <a:ext cx="1248" cy="3168"/>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33" name="Text Box 13"/>
            <p:cNvSpPr txBox="1">
              <a:spLocks noChangeArrowheads="1"/>
            </p:cNvSpPr>
            <p:nvPr/>
          </p:nvSpPr>
          <p:spPr bwMode="auto">
            <a:xfrm>
              <a:off x="3024" y="288"/>
              <a:ext cx="3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2400" b="1" i="1" dirty="0">
                  <a:solidFill>
                    <a:srgbClr val="FFFF00"/>
                  </a:solidFill>
                  <a:latin typeface="Comic Sans MS" panose="030F0702030302020204" pitchFamily="66" charset="0"/>
                </a:rPr>
                <a:t>1g</a:t>
              </a:r>
            </a:p>
          </p:txBody>
        </p:sp>
      </p:grpSp>
      <p:grpSp>
        <p:nvGrpSpPr>
          <p:cNvPr id="81934" name="Group 14"/>
          <p:cNvGrpSpPr>
            <a:grpSpLocks/>
          </p:cNvGrpSpPr>
          <p:nvPr/>
        </p:nvGrpSpPr>
        <p:grpSpPr bwMode="auto">
          <a:xfrm>
            <a:off x="4191000" y="457200"/>
            <a:ext cx="4038600" cy="5486400"/>
            <a:chOff x="2640" y="288"/>
            <a:chExt cx="2544" cy="3456"/>
          </a:xfrm>
        </p:grpSpPr>
        <p:sp>
          <p:nvSpPr>
            <p:cNvPr id="81935" name="Line 15"/>
            <p:cNvSpPr>
              <a:spLocks noChangeShapeType="1"/>
            </p:cNvSpPr>
            <p:nvPr/>
          </p:nvSpPr>
          <p:spPr bwMode="auto">
            <a:xfrm>
              <a:off x="2880" y="576"/>
              <a:ext cx="2304" cy="3168"/>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36" name="Text Box 16"/>
            <p:cNvSpPr txBox="1">
              <a:spLocks noChangeArrowheads="1"/>
            </p:cNvSpPr>
            <p:nvPr/>
          </p:nvSpPr>
          <p:spPr bwMode="auto">
            <a:xfrm>
              <a:off x="2640" y="288"/>
              <a:ext cx="3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2400" b="1" i="1" dirty="0">
                  <a:solidFill>
                    <a:srgbClr val="FF0000"/>
                  </a:solidFill>
                  <a:latin typeface="Comic Sans MS" panose="030F0702030302020204" pitchFamily="66" charset="0"/>
                </a:rPr>
                <a:t>2g</a:t>
              </a:r>
            </a:p>
          </p:txBody>
        </p:sp>
      </p:grpSp>
      <p:grpSp>
        <p:nvGrpSpPr>
          <p:cNvPr id="81937" name="Group 17"/>
          <p:cNvGrpSpPr>
            <a:grpSpLocks/>
          </p:cNvGrpSpPr>
          <p:nvPr/>
        </p:nvGrpSpPr>
        <p:grpSpPr bwMode="auto">
          <a:xfrm rot="16200000">
            <a:off x="-2682872" y="3136900"/>
            <a:ext cx="6248400" cy="584201"/>
            <a:chOff x="816" y="1918"/>
            <a:chExt cx="3936" cy="368"/>
          </a:xfrm>
        </p:grpSpPr>
        <p:sp>
          <p:nvSpPr>
            <p:cNvPr id="81938" name="Text Box 18"/>
            <p:cNvSpPr txBox="1">
              <a:spLocks noChangeArrowheads="1"/>
            </p:cNvSpPr>
            <p:nvPr/>
          </p:nvSpPr>
          <p:spPr bwMode="auto">
            <a:xfrm>
              <a:off x="1599" y="1918"/>
              <a:ext cx="2611" cy="36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3200" b="1" i="1" dirty="0">
                  <a:solidFill>
                    <a:srgbClr val="FFFFFF"/>
                  </a:solidFill>
                  <a:latin typeface="Comic Sans MS" panose="030F0702030302020204" pitchFamily="66" charset="0"/>
                </a:rPr>
                <a:t>Gravitational</a:t>
              </a:r>
              <a:r>
                <a:rPr lang="en-US" sz="3200" b="1" dirty="0">
                  <a:solidFill>
                    <a:srgbClr val="FF6600"/>
                  </a:solidFill>
                </a:rPr>
                <a:t> </a:t>
              </a:r>
              <a:r>
                <a:rPr lang="en-US" sz="3200" b="1" i="1" dirty="0">
                  <a:solidFill>
                    <a:srgbClr val="FFFFFF"/>
                  </a:solidFill>
                  <a:latin typeface="Comic Sans MS" panose="030F0702030302020204" pitchFamily="66" charset="0"/>
                </a:rPr>
                <a:t>Vector</a:t>
              </a:r>
            </a:p>
          </p:txBody>
        </p:sp>
        <p:sp>
          <p:nvSpPr>
            <p:cNvPr id="81940" name="Rectangle 20"/>
            <p:cNvSpPr>
              <a:spLocks noChangeArrowheads="1"/>
            </p:cNvSpPr>
            <p:nvPr/>
          </p:nvSpPr>
          <p:spPr bwMode="auto">
            <a:xfrm>
              <a:off x="4176" y="2064"/>
              <a:ext cx="576" cy="96"/>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81939" name="AutoShape 19"/>
            <p:cNvSpPr>
              <a:spLocks noChangeArrowheads="1"/>
            </p:cNvSpPr>
            <p:nvPr/>
          </p:nvSpPr>
          <p:spPr bwMode="auto">
            <a:xfrm>
              <a:off x="816" y="2016"/>
              <a:ext cx="816" cy="192"/>
            </a:xfrm>
            <a:prstGeom prst="leftArrow">
              <a:avLst>
                <a:gd name="adj1" fmla="val 50000"/>
                <a:gd name="adj2" fmla="val 106250"/>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FF6600"/>
                </a:solidFill>
              </a:endParaRPr>
            </a:p>
          </p:txBody>
        </p:sp>
      </p:grpSp>
      <p:sp>
        <p:nvSpPr>
          <p:cNvPr id="2" name="Rectangle 1"/>
          <p:cNvSpPr/>
          <p:nvPr/>
        </p:nvSpPr>
        <p:spPr>
          <a:xfrm>
            <a:off x="152399" y="152400"/>
            <a:ext cx="8763002" cy="6477000"/>
          </a:xfrm>
          <a:prstGeom prst="rect">
            <a:avLst/>
          </a:prstGeom>
          <a:no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914400"/>
            <a:ext cx="1774825" cy="493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2686050" y="2819401"/>
            <a:ext cx="1774825" cy="0"/>
          </a:xfrm>
          <a:prstGeom prst="line">
            <a:avLst/>
          </a:prstGeom>
          <a:ln w="34925">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4351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1937"/>
                                        </p:tgtEl>
                                        <p:attrNameLst>
                                          <p:attrName>style.visibility</p:attrName>
                                        </p:attrNameLst>
                                      </p:cBhvr>
                                      <p:to>
                                        <p:strVal val="visible"/>
                                      </p:to>
                                    </p:set>
                                    <p:animEffect transition="in" filter="wipe(up)">
                                      <p:cBhvr>
                                        <p:cTn id="7" dur="1000"/>
                                        <p:tgtEl>
                                          <p:spTgt spid="819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8192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81931"/>
                                        </p:tgtEl>
                                        <p:attrNameLst>
                                          <p:attrName>style.visibility</p:attrName>
                                        </p:attrNameLst>
                                      </p:cBhvr>
                                      <p:to>
                                        <p:strVal val="visible"/>
                                      </p:to>
                                    </p:set>
                                    <p:animEffect transition="in" filter="wipe(up)">
                                      <p:cBhvr>
                                        <p:cTn id="16" dur="1000"/>
                                        <p:tgtEl>
                                          <p:spTgt spid="8193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81934"/>
                                        </p:tgtEl>
                                        <p:attrNameLst>
                                          <p:attrName>style.visibility</p:attrName>
                                        </p:attrNameLst>
                                      </p:cBhvr>
                                      <p:to>
                                        <p:strVal val="visible"/>
                                      </p:to>
                                    </p:set>
                                    <p:animEffect transition="in" filter="wipe(up)">
                                      <p:cBhvr>
                                        <p:cTn id="21" dur="1000"/>
                                        <p:tgtEl>
                                          <p:spTgt spid="8193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192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81930"/>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animBg="1"/>
      <p:bldP spid="8193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81000"/>
            <a:ext cx="8128000" cy="6096000"/>
          </a:xfrm>
          <a:prstGeom prst="rect">
            <a:avLst/>
          </a:prstGeom>
          <a:ln w="63500">
            <a:solidFill>
              <a:schemeClr val="accent6">
                <a:lumMod val="75000"/>
              </a:schemeClr>
            </a:solidFill>
          </a:ln>
          <a:effectLst/>
        </p:spPr>
      </p:pic>
      <p:sp>
        <p:nvSpPr>
          <p:cNvPr id="5" name="TextBox 4"/>
          <p:cNvSpPr txBox="1"/>
          <p:nvPr/>
        </p:nvSpPr>
        <p:spPr>
          <a:xfrm>
            <a:off x="8077200" y="6488668"/>
            <a:ext cx="767833" cy="369332"/>
          </a:xfrm>
          <a:prstGeom prst="rect">
            <a:avLst/>
          </a:prstGeom>
          <a:noFill/>
        </p:spPr>
        <p:txBody>
          <a:bodyPr wrap="none" rtlCol="0">
            <a:spAutoFit/>
          </a:bodyPr>
          <a:lstStyle/>
          <a:p>
            <a:r>
              <a:rPr lang="en-US" dirty="0">
                <a:solidFill>
                  <a:srgbClr val="E86928"/>
                </a:solidFill>
              </a:rPr>
              <a:t>Munis</a:t>
            </a:r>
          </a:p>
        </p:txBody>
      </p:sp>
    </p:spTree>
    <p:extLst>
      <p:ext uri="{BB962C8B-B14F-4D97-AF65-F5344CB8AC3E}">
        <p14:creationId xmlns:p14="http://schemas.microsoft.com/office/powerpoint/2010/main" val="3351355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1-18 at 7.27.1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04800"/>
            <a:ext cx="8071390" cy="6019800"/>
          </a:xfrm>
          <a:prstGeom prst="rect">
            <a:avLst/>
          </a:prstGeom>
          <a:ln w="107950">
            <a:solidFill>
              <a:srgbClr val="E86928"/>
            </a:solidFill>
          </a:ln>
        </p:spPr>
      </p:pic>
      <p:sp>
        <p:nvSpPr>
          <p:cNvPr id="5" name="TextBox 4"/>
          <p:cNvSpPr txBox="1"/>
          <p:nvPr/>
        </p:nvSpPr>
        <p:spPr>
          <a:xfrm>
            <a:off x="8077200" y="6488668"/>
            <a:ext cx="767833" cy="369332"/>
          </a:xfrm>
          <a:prstGeom prst="rect">
            <a:avLst/>
          </a:prstGeom>
          <a:noFill/>
        </p:spPr>
        <p:txBody>
          <a:bodyPr wrap="none" rtlCol="0">
            <a:spAutoFit/>
          </a:bodyPr>
          <a:lstStyle/>
          <a:p>
            <a:r>
              <a:rPr lang="en-US" dirty="0">
                <a:solidFill>
                  <a:srgbClr val="E86928"/>
                </a:solidFill>
              </a:rPr>
              <a:t>Munis</a:t>
            </a:r>
          </a:p>
        </p:txBody>
      </p:sp>
      <p:pic>
        <p:nvPicPr>
          <p:cNvPr id="6" name="Picture 2" descr="C:\Users\jrm33\AppData\Local\Microsoft\Windows\Temporary Internet Files\Content.Outlook\TM84WW0S\photo (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066800"/>
            <a:ext cx="4532676" cy="4876800"/>
          </a:xfrm>
          <a:prstGeom prst="rect">
            <a:avLst/>
          </a:prstGeom>
          <a:noFill/>
          <a:ln w="63500">
            <a:solidFill>
              <a:schemeClr val="accent6">
                <a:lumMod val="75000"/>
              </a:schemeClr>
            </a:solidFill>
          </a:ln>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304800" y="5867400"/>
            <a:ext cx="3048000" cy="436357"/>
          </a:xfrm>
          <a:prstGeom prst="roundRect">
            <a:avLst/>
          </a:prstGeom>
          <a:solidFill>
            <a:schemeClr val="tx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F79646">
                    <a:lumMod val="75000"/>
                  </a:srgbClr>
                </a:solidFill>
              </a:rPr>
              <a:t>Lindberg EF &amp; Wood EH, 1963</a:t>
            </a:r>
          </a:p>
        </p:txBody>
      </p:sp>
    </p:spTree>
    <p:extLst>
      <p:ext uri="{BB962C8B-B14F-4D97-AF65-F5344CB8AC3E}">
        <p14:creationId xmlns:p14="http://schemas.microsoft.com/office/powerpoint/2010/main" val="101683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Red Bull F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295400"/>
            <a:ext cx="7696200" cy="4810125"/>
          </a:xfrm>
          <a:prstGeom prst="rect">
            <a:avLst/>
          </a:prstGeom>
        </p:spPr>
      </p:pic>
      <p:sp>
        <p:nvSpPr>
          <p:cNvPr id="6" name="TextBox 5"/>
          <p:cNvSpPr txBox="1"/>
          <p:nvPr/>
        </p:nvSpPr>
        <p:spPr>
          <a:xfrm>
            <a:off x="1295400" y="304800"/>
            <a:ext cx="6913872" cy="584776"/>
          </a:xfrm>
          <a:prstGeom prst="rect">
            <a:avLst/>
          </a:prstGeom>
          <a:noFill/>
        </p:spPr>
        <p:txBody>
          <a:bodyPr wrap="none" rtlCol="0">
            <a:spAutoFit/>
          </a:bodyPr>
          <a:lstStyle/>
          <a:p>
            <a:r>
              <a:rPr lang="en-US" sz="3200" dirty="0">
                <a:solidFill>
                  <a:schemeClr val="bg1"/>
                </a:solidFill>
              </a:rPr>
              <a:t>What about </a:t>
            </a:r>
            <a:r>
              <a:rPr lang="en-US" sz="3200" dirty="0" err="1">
                <a:solidFill>
                  <a:schemeClr val="bg1"/>
                </a:solidFill>
              </a:rPr>
              <a:t>G</a:t>
            </a:r>
            <a:r>
              <a:rPr lang="en-US" sz="3200" baseline="-25000" dirty="0" err="1">
                <a:solidFill>
                  <a:schemeClr val="bg1"/>
                </a:solidFill>
              </a:rPr>
              <a:t>x</a:t>
            </a:r>
            <a:r>
              <a:rPr lang="en-US" sz="3200" dirty="0">
                <a:solidFill>
                  <a:schemeClr val="bg1"/>
                </a:solidFill>
              </a:rPr>
              <a:t> and </a:t>
            </a:r>
            <a:r>
              <a:rPr lang="en-US" sz="3200" dirty="0" err="1">
                <a:solidFill>
                  <a:schemeClr val="bg1"/>
                </a:solidFill>
              </a:rPr>
              <a:t>G</a:t>
            </a:r>
            <a:r>
              <a:rPr lang="en-US" sz="3200" baseline="-25000" dirty="0" err="1">
                <a:solidFill>
                  <a:schemeClr val="bg1"/>
                </a:solidFill>
              </a:rPr>
              <a:t>y</a:t>
            </a:r>
            <a:r>
              <a:rPr lang="en-US" sz="3200" dirty="0">
                <a:solidFill>
                  <a:schemeClr val="bg1"/>
                </a:solidFill>
              </a:rPr>
              <a:t> acceleration?</a:t>
            </a:r>
          </a:p>
        </p:txBody>
      </p:sp>
    </p:spTree>
    <p:extLst>
      <p:ext uri="{BB962C8B-B14F-4D97-AF65-F5344CB8AC3E}">
        <p14:creationId xmlns:p14="http://schemas.microsoft.com/office/powerpoint/2010/main" val="38980468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Centrifuge x-ray.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457200"/>
            <a:ext cx="3886200" cy="2943726"/>
          </a:xfrm>
          <a:prstGeom prst="rect">
            <a:avLst/>
          </a:prstGeom>
        </p:spPr>
      </p:pic>
      <p:pic>
        <p:nvPicPr>
          <p:cNvPr id="5" name="Picture 4" descr="Heart Displacement with +Gx.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2743200"/>
            <a:ext cx="5334000" cy="3228848"/>
          </a:xfrm>
          <a:prstGeom prst="rect">
            <a:avLst/>
          </a:prstGeom>
        </p:spPr>
      </p:pic>
      <p:sp>
        <p:nvSpPr>
          <p:cNvPr id="6" name="Rounded Rectangle 5"/>
          <p:cNvSpPr/>
          <p:nvPr/>
        </p:nvSpPr>
        <p:spPr>
          <a:xfrm>
            <a:off x="2362200" y="6248400"/>
            <a:ext cx="6553200" cy="436357"/>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rgbClr val="E86928"/>
                </a:solidFill>
              </a:rPr>
              <a:t>From: </a:t>
            </a:r>
            <a:r>
              <a:rPr lang="en-US" b="1" i="1" dirty="0" err="1">
                <a:solidFill>
                  <a:srgbClr val="E86928"/>
                </a:solidFill>
              </a:rPr>
              <a:t>Rutischauser</a:t>
            </a:r>
            <a:r>
              <a:rPr lang="en-US" b="1" i="1" dirty="0">
                <a:solidFill>
                  <a:srgbClr val="E86928"/>
                </a:solidFill>
              </a:rPr>
              <a:t>, </a:t>
            </a:r>
            <a:r>
              <a:rPr lang="en-US" b="1" i="1" dirty="0" err="1">
                <a:solidFill>
                  <a:srgbClr val="E86928"/>
                </a:solidFill>
              </a:rPr>
              <a:t>Banchero</a:t>
            </a:r>
            <a:r>
              <a:rPr lang="en-US" b="1" i="1" dirty="0">
                <a:solidFill>
                  <a:srgbClr val="E86928"/>
                </a:solidFill>
              </a:rPr>
              <a:t>, </a:t>
            </a:r>
            <a:r>
              <a:rPr lang="en-US" b="1" i="1" dirty="0" err="1">
                <a:solidFill>
                  <a:srgbClr val="E86928"/>
                </a:solidFill>
              </a:rPr>
              <a:t>Tsakiris</a:t>
            </a:r>
            <a:r>
              <a:rPr lang="en-US" b="1" i="1" dirty="0">
                <a:solidFill>
                  <a:srgbClr val="E86928"/>
                </a:solidFill>
              </a:rPr>
              <a:t>, and Wood, 1967</a:t>
            </a:r>
            <a:endParaRPr lang="en-US" b="1" dirty="0">
              <a:solidFill>
                <a:srgbClr val="E86928"/>
              </a:solidFill>
            </a:endParaRPr>
          </a:p>
        </p:txBody>
      </p:sp>
    </p:spTree>
    <p:extLst>
      <p:ext uri="{BB962C8B-B14F-4D97-AF65-F5344CB8AC3E}">
        <p14:creationId xmlns:p14="http://schemas.microsoft.com/office/powerpoint/2010/main" val="5100260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unnamed-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609600"/>
            <a:ext cx="4591383" cy="5486400"/>
          </a:xfrm>
          <a:prstGeom prst="rect">
            <a:avLst/>
          </a:prstGeom>
        </p:spPr>
      </p:pic>
      <p:sp>
        <p:nvSpPr>
          <p:cNvPr id="5" name="Rounded Rectangle 4"/>
          <p:cNvSpPr/>
          <p:nvPr/>
        </p:nvSpPr>
        <p:spPr>
          <a:xfrm>
            <a:off x="6781800" y="6324600"/>
            <a:ext cx="2133600" cy="436357"/>
          </a:xfrm>
          <a:prstGeom prst="roundRect">
            <a:avLst/>
          </a:prstGeom>
          <a:solidFill>
            <a:schemeClr val="tx1"/>
          </a:solidFill>
          <a:ln>
            <a:solidFill>
              <a:srgbClr val="E869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79646">
                    <a:lumMod val="75000"/>
                  </a:srgbClr>
                </a:solidFill>
              </a:rPr>
              <a:t>Wood EH, 1987</a:t>
            </a:r>
          </a:p>
        </p:txBody>
      </p:sp>
    </p:spTree>
    <p:extLst>
      <p:ext uri="{BB962C8B-B14F-4D97-AF65-F5344CB8AC3E}">
        <p14:creationId xmlns:p14="http://schemas.microsoft.com/office/powerpoint/2010/main" val="26415053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C:\Users\jrm33\AppData\Local\Microsoft\Windows\Temporary Internet Files\Content.Outlook\TM84WW0S\photo (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19200"/>
            <a:ext cx="7703820" cy="4340180"/>
          </a:xfrm>
          <a:prstGeom prst="rect">
            <a:avLst/>
          </a:prstGeom>
          <a:noFill/>
          <a:ln w="63500">
            <a:solidFill>
              <a:srgbClr val="FF66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2761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C:\Users\jrm33\AppData\Local\Microsoft\Windows\Temporary Internet Files\Content.Outlook\TM84WW0S\photo (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4206" y="-76199"/>
            <a:ext cx="12308206" cy="693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2761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2" descr="C:\Users\jrm33\AppData\Local\Microsoft\Windows\Temporary Internet Files\Content.Outlook\TM84WW0S\photo (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3060" y="0"/>
            <a:ext cx="121729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44853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1" name="Picture 3" descr="C:\Users\jrm33\AppData\Local\Microsoft\Windows\Temporary Internet Files\Content.Outlook\TM84WW0S\photo (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275320" cy="4662152"/>
          </a:xfrm>
          <a:prstGeom prst="rect">
            <a:avLst/>
          </a:prstGeom>
          <a:noFill/>
          <a:ln w="63500">
            <a:solidFill>
              <a:srgbClr val="FF6600"/>
            </a:solidFill>
          </a:ln>
          <a:effectLst>
            <a:outerShdw blurRad="266700" dist="508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2050" name="Picture 2" descr="C:\Users\jrm33\AppData\Local\Microsoft\Windows\Temporary Internet Files\Content.Outlook\TM84WW0S\photo (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5015" y="4267200"/>
            <a:ext cx="2628900" cy="1481071"/>
          </a:xfrm>
          <a:prstGeom prst="rect">
            <a:avLst/>
          </a:prstGeom>
          <a:noFill/>
          <a:ln w="63500">
            <a:solidFill>
              <a:srgbClr val="FF6600"/>
            </a:solidFill>
          </a:ln>
          <a:effectLst>
            <a:outerShdw blurRad="76200" dist="1143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27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unnamed-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533400"/>
            <a:ext cx="3354290" cy="4419600"/>
          </a:xfrm>
          <a:prstGeom prst="rect">
            <a:avLst/>
          </a:prstGeom>
        </p:spPr>
      </p:pic>
      <p:sp>
        <p:nvSpPr>
          <p:cNvPr id="2" name="Rectangle 1"/>
          <p:cNvSpPr/>
          <p:nvPr/>
        </p:nvSpPr>
        <p:spPr>
          <a:xfrm>
            <a:off x="3888435" y="1143000"/>
            <a:ext cx="303310"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90600" y="5334000"/>
            <a:ext cx="2596534" cy="830997"/>
          </a:xfrm>
          <a:prstGeom prst="rect">
            <a:avLst/>
          </a:prstGeom>
          <a:noFill/>
        </p:spPr>
        <p:txBody>
          <a:bodyPr wrap="none" rtlCol="0">
            <a:spAutoFit/>
          </a:bodyPr>
          <a:lstStyle/>
          <a:p>
            <a:pPr algn="ctr"/>
            <a:r>
              <a:rPr lang="en-US" sz="2400" dirty="0">
                <a:solidFill>
                  <a:srgbClr val="FFFFFF"/>
                </a:solidFill>
              </a:rPr>
              <a:t>Franks anti-g Suit</a:t>
            </a:r>
          </a:p>
          <a:p>
            <a:pPr algn="ctr"/>
            <a:r>
              <a:rPr lang="en-US" sz="2400" dirty="0">
                <a:solidFill>
                  <a:srgbClr val="FFFFFF"/>
                </a:solidFill>
              </a:rPr>
              <a:t>1941</a:t>
            </a:r>
          </a:p>
        </p:txBody>
      </p:sp>
      <p:pic>
        <p:nvPicPr>
          <p:cNvPr id="3" name="Picture 2" descr="unnamed-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533400"/>
            <a:ext cx="2945249" cy="4495800"/>
          </a:xfrm>
          <a:prstGeom prst="rect">
            <a:avLst/>
          </a:prstGeom>
        </p:spPr>
      </p:pic>
      <p:sp>
        <p:nvSpPr>
          <p:cNvPr id="7" name="TextBox 6"/>
          <p:cNvSpPr txBox="1"/>
          <p:nvPr/>
        </p:nvSpPr>
        <p:spPr>
          <a:xfrm>
            <a:off x="5257800" y="5334000"/>
            <a:ext cx="3007103" cy="830997"/>
          </a:xfrm>
          <a:prstGeom prst="rect">
            <a:avLst/>
          </a:prstGeom>
          <a:noFill/>
        </p:spPr>
        <p:txBody>
          <a:bodyPr wrap="none" rtlCol="0">
            <a:spAutoFit/>
          </a:bodyPr>
          <a:lstStyle/>
          <a:p>
            <a:pPr algn="ctr"/>
            <a:r>
              <a:rPr lang="en-US" sz="2400" dirty="0">
                <a:solidFill>
                  <a:srgbClr val="FFFFFF"/>
                </a:solidFill>
              </a:rPr>
              <a:t>Mayo G-1 anti-g Suit</a:t>
            </a:r>
          </a:p>
          <a:p>
            <a:pPr algn="ctr"/>
            <a:r>
              <a:rPr lang="en-US" sz="2400" dirty="0">
                <a:solidFill>
                  <a:srgbClr val="FFFFFF"/>
                </a:solidFill>
              </a:rPr>
              <a:t>1943</a:t>
            </a:r>
          </a:p>
        </p:txBody>
      </p:sp>
    </p:spTree>
    <p:extLst>
      <p:ext uri="{BB962C8B-B14F-4D97-AF65-F5344CB8AC3E}">
        <p14:creationId xmlns:p14="http://schemas.microsoft.com/office/powerpoint/2010/main" val="4527020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descr="C:\Users\jrm33\AppData\Local\Microsoft\Windows\Temporary Internet Files\Content.Outlook\TM84WW0S\photo (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69073"/>
            <a:ext cx="5139691" cy="2895600"/>
          </a:xfrm>
          <a:prstGeom prst="rect">
            <a:avLst/>
          </a:prstGeom>
          <a:noFill/>
          <a:ln w="63500">
            <a:solidFill>
              <a:srgbClr val="FF6600"/>
            </a:solidFill>
          </a:ln>
          <a:extLst>
            <a:ext uri="{909E8E84-426E-40DD-AFC4-6F175D3DCCD1}">
              <a14:hiddenFill xmlns:a14="http://schemas.microsoft.com/office/drawing/2010/main">
                <a:solidFill>
                  <a:srgbClr val="FFFFFF"/>
                </a:solidFill>
              </a14:hiddenFill>
            </a:ext>
          </a:extLst>
        </p:spPr>
      </p:pic>
      <p:pic>
        <p:nvPicPr>
          <p:cNvPr id="1026" name="Picture 2" descr="C:\Users\jrm33\AppData\Local\Microsoft\Windows\Temporary Internet Files\Content.Outlook\TM84WW0S\photo (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787" y="3276600"/>
            <a:ext cx="5410200" cy="3048000"/>
          </a:xfrm>
          <a:prstGeom prst="rect">
            <a:avLst/>
          </a:prstGeom>
          <a:noFill/>
          <a:ln w="63500">
            <a:solidFill>
              <a:srgbClr val="FF66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711327" y="1447800"/>
            <a:ext cx="3063659" cy="76944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4400" b="1" kern="0" dirty="0">
                <a:solidFill>
                  <a:srgbClr val="F79646">
                    <a:lumMod val="75000"/>
                  </a:srgbClr>
                </a:solidFill>
                <a:latin typeface="Calibri" panose="020F0502020204030204" pitchFamily="34" charset="0"/>
                <a:cs typeface="Calibri" panose="020F0502020204030204" pitchFamily="34" charset="0"/>
              </a:rPr>
              <a:t>G-Racer Suit</a:t>
            </a:r>
            <a:endParaRPr kumimoji="0" lang="en-US" sz="2800" b="1" i="0" u="none" strike="noStrike" kern="0" cap="none" spc="0" normalizeH="0" baseline="0" noProof="0" dirty="0">
              <a:ln>
                <a:noFill/>
              </a:ln>
              <a:solidFill>
                <a:srgbClr val="F79646">
                  <a:lumMod val="75000"/>
                </a:srgbClr>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46522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76"/>
            <a:ext cx="9144000" cy="686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2" name="AutoShape 2"/>
          <p:cNvSpPr>
            <a:spLocks noChangeArrowheads="1"/>
          </p:cNvSpPr>
          <p:nvPr/>
        </p:nvSpPr>
        <p:spPr bwMode="auto">
          <a:xfrm rot="10800000">
            <a:off x="685800" y="2362200"/>
            <a:ext cx="7239000" cy="457200"/>
          </a:xfrm>
          <a:custGeom>
            <a:avLst/>
            <a:gdLst>
              <a:gd name="G0" fmla="+- 1644 0 0"/>
              <a:gd name="G1" fmla="+- 21600 0 1644"/>
              <a:gd name="G2" fmla="*/ 1644 1 2"/>
              <a:gd name="G3" fmla="+- 21600 0 G2"/>
              <a:gd name="G4" fmla="+/ 1644 21600 2"/>
              <a:gd name="G5" fmla="+/ G1 0 2"/>
              <a:gd name="G6" fmla="*/ 21600 21600 1644"/>
              <a:gd name="G7" fmla="*/ G6 1 2"/>
              <a:gd name="G8" fmla="+- 21600 0 G7"/>
              <a:gd name="G9" fmla="*/ 21600 1 2"/>
              <a:gd name="G10" fmla="+- 1644 0 G9"/>
              <a:gd name="G11" fmla="?: G10 G8 0"/>
              <a:gd name="G12" fmla="?: G10 G7 21600"/>
              <a:gd name="T0" fmla="*/ 20778 w 21600"/>
              <a:gd name="T1" fmla="*/ 10800 h 21600"/>
              <a:gd name="T2" fmla="*/ 10800 w 21600"/>
              <a:gd name="T3" fmla="*/ 21600 h 21600"/>
              <a:gd name="T4" fmla="*/ 822 w 21600"/>
              <a:gd name="T5" fmla="*/ 10800 h 21600"/>
              <a:gd name="T6" fmla="*/ 10800 w 21600"/>
              <a:gd name="T7" fmla="*/ 0 h 21600"/>
              <a:gd name="T8" fmla="*/ 2622 w 21600"/>
              <a:gd name="T9" fmla="*/ 2622 h 21600"/>
              <a:gd name="T10" fmla="*/ 18978 w 21600"/>
              <a:gd name="T11" fmla="*/ 18978 h 21600"/>
            </a:gdLst>
            <a:ahLst/>
            <a:cxnLst>
              <a:cxn ang="0">
                <a:pos x="T0" y="T1"/>
              </a:cxn>
              <a:cxn ang="0">
                <a:pos x="T2" y="T3"/>
              </a:cxn>
              <a:cxn ang="0">
                <a:pos x="T4" y="T5"/>
              </a:cxn>
              <a:cxn ang="0">
                <a:pos x="T6" y="T7"/>
              </a:cxn>
            </a:cxnLst>
            <a:rect l="T8" t="T9" r="T10" b="T11"/>
            <a:pathLst>
              <a:path w="21600" h="21600">
                <a:moveTo>
                  <a:pt x="0" y="0"/>
                </a:moveTo>
                <a:lnTo>
                  <a:pt x="1644" y="21600"/>
                </a:lnTo>
                <a:lnTo>
                  <a:pt x="19956" y="21600"/>
                </a:lnTo>
                <a:lnTo>
                  <a:pt x="21600" y="0"/>
                </a:lnTo>
                <a:close/>
              </a:path>
            </a:pathLst>
          </a:custGeom>
          <a:noFill/>
          <a:ln w="28575">
            <a:solidFill>
              <a:srgbClr val="FF00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81923" name="AutoShape 3"/>
          <p:cNvSpPr>
            <a:spLocks noChangeArrowheads="1"/>
          </p:cNvSpPr>
          <p:nvPr/>
        </p:nvSpPr>
        <p:spPr bwMode="auto">
          <a:xfrm>
            <a:off x="1371600" y="914400"/>
            <a:ext cx="1219200" cy="4953000"/>
          </a:xfrm>
          <a:prstGeom prst="cube">
            <a:avLst>
              <a:gd name="adj" fmla="val 25000"/>
            </a:avLst>
          </a:prstGeom>
          <a:solidFill>
            <a:schemeClr val="tx1"/>
          </a:solidFill>
          <a:ln w="2857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nvGrpSpPr>
          <p:cNvPr id="81924" name="Group 4"/>
          <p:cNvGrpSpPr>
            <a:grpSpLocks/>
          </p:cNvGrpSpPr>
          <p:nvPr/>
        </p:nvGrpSpPr>
        <p:grpSpPr bwMode="auto">
          <a:xfrm>
            <a:off x="4572000" y="914400"/>
            <a:ext cx="3733800" cy="5475288"/>
            <a:chOff x="2880" y="576"/>
            <a:chExt cx="2352" cy="3449"/>
          </a:xfrm>
        </p:grpSpPr>
        <p:sp>
          <p:nvSpPr>
            <p:cNvPr id="81925" name="Line 5"/>
            <p:cNvSpPr>
              <a:spLocks noChangeShapeType="1"/>
            </p:cNvSpPr>
            <p:nvPr/>
          </p:nvSpPr>
          <p:spPr bwMode="auto">
            <a:xfrm>
              <a:off x="3600" y="576"/>
              <a:ext cx="0" cy="3168"/>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26" name="Line 6"/>
            <p:cNvSpPr>
              <a:spLocks noChangeShapeType="1"/>
            </p:cNvSpPr>
            <p:nvPr/>
          </p:nvSpPr>
          <p:spPr bwMode="auto">
            <a:xfrm>
              <a:off x="2880" y="3744"/>
              <a:ext cx="2352"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27" name="Text Box 7"/>
            <p:cNvSpPr txBox="1">
              <a:spLocks noChangeArrowheads="1"/>
            </p:cNvSpPr>
            <p:nvPr/>
          </p:nvSpPr>
          <p:spPr bwMode="auto">
            <a:xfrm>
              <a:off x="3360" y="3792"/>
              <a:ext cx="452" cy="2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ATM</a:t>
              </a:r>
            </a:p>
          </p:txBody>
        </p:sp>
        <p:sp>
          <p:nvSpPr>
            <p:cNvPr id="81928" name="Text Box 8"/>
            <p:cNvSpPr txBox="1">
              <a:spLocks noChangeArrowheads="1"/>
            </p:cNvSpPr>
            <p:nvPr/>
          </p:nvSpPr>
          <p:spPr bwMode="auto">
            <a:xfrm>
              <a:off x="3900" y="3744"/>
              <a:ext cx="312" cy="2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a:t>
              </a:r>
            </a:p>
          </p:txBody>
        </p:sp>
        <p:sp>
          <p:nvSpPr>
            <p:cNvPr id="81929" name="Text Box 9"/>
            <p:cNvSpPr txBox="1">
              <a:spLocks noChangeArrowheads="1"/>
            </p:cNvSpPr>
            <p:nvPr/>
          </p:nvSpPr>
          <p:spPr bwMode="auto">
            <a:xfrm>
              <a:off x="3024" y="3744"/>
              <a:ext cx="312" cy="23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a:t>
              </a:r>
            </a:p>
          </p:txBody>
        </p:sp>
      </p:grpSp>
      <p:sp>
        <p:nvSpPr>
          <p:cNvPr id="81930" name="Line 10"/>
          <p:cNvSpPr>
            <a:spLocks noChangeShapeType="1"/>
          </p:cNvSpPr>
          <p:nvPr/>
        </p:nvSpPr>
        <p:spPr bwMode="auto">
          <a:xfrm>
            <a:off x="1371600" y="2819400"/>
            <a:ext cx="1219200" cy="0"/>
          </a:xfrm>
          <a:prstGeom prst="line">
            <a:avLst/>
          </a:prstGeom>
          <a:noFill/>
          <a:ln w="28575">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nvGrpSpPr>
          <p:cNvPr id="81931" name="Group 11"/>
          <p:cNvGrpSpPr>
            <a:grpSpLocks/>
          </p:cNvGrpSpPr>
          <p:nvPr/>
        </p:nvGrpSpPr>
        <p:grpSpPr bwMode="auto">
          <a:xfrm>
            <a:off x="4800600" y="457200"/>
            <a:ext cx="2286000" cy="5486400"/>
            <a:chOff x="3024" y="288"/>
            <a:chExt cx="1440" cy="3456"/>
          </a:xfrm>
        </p:grpSpPr>
        <p:sp>
          <p:nvSpPr>
            <p:cNvPr id="81932" name="Line 12"/>
            <p:cNvSpPr>
              <a:spLocks noChangeShapeType="1"/>
            </p:cNvSpPr>
            <p:nvPr/>
          </p:nvSpPr>
          <p:spPr bwMode="auto">
            <a:xfrm>
              <a:off x="3216" y="576"/>
              <a:ext cx="1248" cy="3168"/>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33" name="Text Box 13"/>
            <p:cNvSpPr txBox="1">
              <a:spLocks noChangeArrowheads="1"/>
            </p:cNvSpPr>
            <p:nvPr/>
          </p:nvSpPr>
          <p:spPr bwMode="auto">
            <a:xfrm>
              <a:off x="3024" y="288"/>
              <a:ext cx="3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2400" b="1" i="1" dirty="0">
                  <a:solidFill>
                    <a:srgbClr val="FFFF00"/>
                  </a:solidFill>
                  <a:latin typeface="Comic Sans MS" panose="030F0702030302020204" pitchFamily="66" charset="0"/>
                </a:rPr>
                <a:t>1g</a:t>
              </a:r>
            </a:p>
          </p:txBody>
        </p:sp>
      </p:grpSp>
      <p:grpSp>
        <p:nvGrpSpPr>
          <p:cNvPr id="81934" name="Group 14"/>
          <p:cNvGrpSpPr>
            <a:grpSpLocks/>
          </p:cNvGrpSpPr>
          <p:nvPr/>
        </p:nvGrpSpPr>
        <p:grpSpPr bwMode="auto">
          <a:xfrm>
            <a:off x="4191000" y="457200"/>
            <a:ext cx="4038600" cy="5486400"/>
            <a:chOff x="2640" y="288"/>
            <a:chExt cx="2544" cy="3456"/>
          </a:xfrm>
        </p:grpSpPr>
        <p:sp>
          <p:nvSpPr>
            <p:cNvPr id="81935" name="Line 15"/>
            <p:cNvSpPr>
              <a:spLocks noChangeShapeType="1"/>
            </p:cNvSpPr>
            <p:nvPr/>
          </p:nvSpPr>
          <p:spPr bwMode="auto">
            <a:xfrm>
              <a:off x="2880" y="576"/>
              <a:ext cx="2304" cy="3168"/>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81936" name="Text Box 16"/>
            <p:cNvSpPr txBox="1">
              <a:spLocks noChangeArrowheads="1"/>
            </p:cNvSpPr>
            <p:nvPr/>
          </p:nvSpPr>
          <p:spPr bwMode="auto">
            <a:xfrm>
              <a:off x="2640" y="288"/>
              <a:ext cx="3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2400" b="1" i="1" dirty="0">
                  <a:solidFill>
                    <a:srgbClr val="FF0000"/>
                  </a:solidFill>
                  <a:latin typeface="Comic Sans MS" panose="030F0702030302020204" pitchFamily="66" charset="0"/>
                </a:rPr>
                <a:t>2g</a:t>
              </a:r>
            </a:p>
          </p:txBody>
        </p:sp>
      </p:grpSp>
      <p:grpSp>
        <p:nvGrpSpPr>
          <p:cNvPr id="81937" name="Group 17"/>
          <p:cNvGrpSpPr>
            <a:grpSpLocks/>
          </p:cNvGrpSpPr>
          <p:nvPr/>
        </p:nvGrpSpPr>
        <p:grpSpPr bwMode="auto">
          <a:xfrm rot="16200000">
            <a:off x="-2682872" y="3136900"/>
            <a:ext cx="6248400" cy="584201"/>
            <a:chOff x="816" y="1918"/>
            <a:chExt cx="3936" cy="368"/>
          </a:xfrm>
        </p:grpSpPr>
        <p:sp>
          <p:nvSpPr>
            <p:cNvPr id="81938" name="Text Box 18"/>
            <p:cNvSpPr txBox="1">
              <a:spLocks noChangeArrowheads="1"/>
            </p:cNvSpPr>
            <p:nvPr/>
          </p:nvSpPr>
          <p:spPr bwMode="auto">
            <a:xfrm>
              <a:off x="1599" y="1918"/>
              <a:ext cx="2611" cy="36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3200" b="1" i="1" dirty="0">
                  <a:solidFill>
                    <a:srgbClr val="FFFFFF"/>
                  </a:solidFill>
                  <a:latin typeface="Comic Sans MS" panose="030F0702030302020204" pitchFamily="66" charset="0"/>
                </a:rPr>
                <a:t>Gravitational</a:t>
              </a:r>
              <a:r>
                <a:rPr lang="en-US" sz="3200" b="1" dirty="0">
                  <a:solidFill>
                    <a:srgbClr val="FF6600"/>
                  </a:solidFill>
                </a:rPr>
                <a:t> </a:t>
              </a:r>
              <a:r>
                <a:rPr lang="en-US" sz="3200" b="1" i="1" dirty="0">
                  <a:solidFill>
                    <a:srgbClr val="FFFFFF"/>
                  </a:solidFill>
                  <a:latin typeface="Comic Sans MS" panose="030F0702030302020204" pitchFamily="66" charset="0"/>
                </a:rPr>
                <a:t>Vector</a:t>
              </a:r>
            </a:p>
          </p:txBody>
        </p:sp>
        <p:sp>
          <p:nvSpPr>
            <p:cNvPr id="81940" name="Rectangle 20"/>
            <p:cNvSpPr>
              <a:spLocks noChangeArrowheads="1"/>
            </p:cNvSpPr>
            <p:nvPr/>
          </p:nvSpPr>
          <p:spPr bwMode="auto">
            <a:xfrm>
              <a:off x="4176" y="2064"/>
              <a:ext cx="576" cy="96"/>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81939" name="AutoShape 19"/>
            <p:cNvSpPr>
              <a:spLocks noChangeArrowheads="1"/>
            </p:cNvSpPr>
            <p:nvPr/>
          </p:nvSpPr>
          <p:spPr bwMode="auto">
            <a:xfrm>
              <a:off x="816" y="2016"/>
              <a:ext cx="816" cy="192"/>
            </a:xfrm>
            <a:prstGeom prst="leftArrow">
              <a:avLst>
                <a:gd name="adj1" fmla="val 50000"/>
                <a:gd name="adj2" fmla="val 106250"/>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FF6600"/>
                </a:solidFill>
              </a:endParaRPr>
            </a:p>
          </p:txBody>
        </p:sp>
      </p:grpSp>
      <p:sp>
        <p:nvSpPr>
          <p:cNvPr id="2" name="Rectangle 1"/>
          <p:cNvSpPr/>
          <p:nvPr/>
        </p:nvSpPr>
        <p:spPr>
          <a:xfrm>
            <a:off x="152399" y="152400"/>
            <a:ext cx="8763002" cy="6477000"/>
          </a:xfrm>
          <a:prstGeom prst="rect">
            <a:avLst/>
          </a:prstGeom>
          <a:no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ounded Rectangle 2"/>
          <p:cNvSpPr/>
          <p:nvPr/>
        </p:nvSpPr>
        <p:spPr>
          <a:xfrm>
            <a:off x="2868612" y="2895600"/>
            <a:ext cx="1409700" cy="3124200"/>
          </a:xfrm>
          <a:prstGeom prst="roundRect">
            <a:avLst/>
          </a:prstGeom>
          <a:solidFill>
            <a:schemeClr val="accent2"/>
          </a:solidFill>
          <a:ln>
            <a:solidFill>
              <a:schemeClr val="bg1"/>
            </a:solidFill>
          </a:ln>
          <a:effectLst>
            <a:outerShdw blurRad="368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914400"/>
            <a:ext cx="1774825" cy="493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2686050" y="2819401"/>
            <a:ext cx="1774825" cy="0"/>
          </a:xfrm>
          <a:prstGeom prst="line">
            <a:avLst/>
          </a:prstGeom>
          <a:ln w="3492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7" name="Text Box 7"/>
          <p:cNvSpPr txBox="1">
            <a:spLocks noChangeArrowheads="1"/>
          </p:cNvSpPr>
          <p:nvPr/>
        </p:nvSpPr>
        <p:spPr bwMode="auto">
          <a:xfrm>
            <a:off x="2793441" y="6028162"/>
            <a:ext cx="1560042" cy="36933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b="1" i="1" dirty="0">
                <a:solidFill>
                  <a:srgbClr val="FFFFFF"/>
                </a:solidFill>
                <a:latin typeface="Comic Sans MS" panose="030F0702030302020204" pitchFamily="66" charset="0"/>
              </a:rPr>
              <a:t>G-Race Suit</a:t>
            </a:r>
          </a:p>
        </p:txBody>
      </p:sp>
      <p:sp>
        <p:nvSpPr>
          <p:cNvPr id="6" name="Left-Right Arrow 5"/>
          <p:cNvSpPr/>
          <p:nvPr/>
        </p:nvSpPr>
        <p:spPr>
          <a:xfrm>
            <a:off x="3663966" y="4953000"/>
            <a:ext cx="572045" cy="304800"/>
          </a:xfrm>
          <a:prstGeom prst="leftRightArrow">
            <a:avLst/>
          </a:prstGeom>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7280" y="4940967"/>
            <a:ext cx="701675"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own Arrow 6"/>
          <p:cNvSpPr/>
          <p:nvPr/>
        </p:nvSpPr>
        <p:spPr>
          <a:xfrm>
            <a:off x="2917280" y="3473951"/>
            <a:ext cx="206920" cy="259849"/>
          </a:xfrm>
          <a:prstGeom prst="downArrow">
            <a:avLst/>
          </a:prstGeom>
          <a:ln>
            <a:solidFill>
              <a:schemeClr val="tx1"/>
            </a:solidFill>
          </a:ln>
          <a:effectLst>
            <a:outerShdw blurRad="495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1" name="Down Arrow 30"/>
          <p:cNvSpPr/>
          <p:nvPr/>
        </p:nvSpPr>
        <p:spPr>
          <a:xfrm>
            <a:off x="4029091" y="3502025"/>
            <a:ext cx="206920" cy="259849"/>
          </a:xfrm>
          <a:prstGeom prst="downArrow">
            <a:avLst/>
          </a:prstGeom>
          <a:ln>
            <a:solidFill>
              <a:schemeClr val="tx1"/>
            </a:solidFill>
          </a:ln>
          <a:effectLst>
            <a:outerShdw blurRad="495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2" name="Down Arrow 31"/>
          <p:cNvSpPr/>
          <p:nvPr/>
        </p:nvSpPr>
        <p:spPr>
          <a:xfrm>
            <a:off x="2917280" y="3908675"/>
            <a:ext cx="206920" cy="259849"/>
          </a:xfrm>
          <a:prstGeom prst="downArrow">
            <a:avLst/>
          </a:prstGeom>
          <a:ln>
            <a:solidFill>
              <a:schemeClr val="tx1"/>
            </a:solidFill>
          </a:ln>
          <a:effectLst>
            <a:outerShdw blurRad="495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3" name="Down Arrow 32"/>
          <p:cNvSpPr/>
          <p:nvPr/>
        </p:nvSpPr>
        <p:spPr>
          <a:xfrm>
            <a:off x="4029091" y="3946390"/>
            <a:ext cx="206920" cy="259849"/>
          </a:xfrm>
          <a:prstGeom prst="downArrow">
            <a:avLst/>
          </a:prstGeom>
          <a:ln>
            <a:solidFill>
              <a:schemeClr val="tx1"/>
            </a:solidFill>
          </a:ln>
          <a:effectLst>
            <a:outerShdw blurRad="495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7" name="Down Arrow 36"/>
          <p:cNvSpPr/>
          <p:nvPr/>
        </p:nvSpPr>
        <p:spPr>
          <a:xfrm>
            <a:off x="2917280" y="4327775"/>
            <a:ext cx="206920" cy="259849"/>
          </a:xfrm>
          <a:prstGeom prst="downArrow">
            <a:avLst/>
          </a:prstGeom>
          <a:ln>
            <a:solidFill>
              <a:schemeClr val="tx1"/>
            </a:solidFill>
          </a:ln>
          <a:effectLst>
            <a:outerShdw blurRad="495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8" name="Down Arrow 37"/>
          <p:cNvSpPr/>
          <p:nvPr/>
        </p:nvSpPr>
        <p:spPr>
          <a:xfrm>
            <a:off x="4029091" y="4327775"/>
            <a:ext cx="206920" cy="259849"/>
          </a:xfrm>
          <a:prstGeom prst="downArrow">
            <a:avLst/>
          </a:prstGeom>
          <a:ln>
            <a:solidFill>
              <a:schemeClr val="tx1"/>
            </a:solidFill>
          </a:ln>
          <a:effectLst>
            <a:outerShdw blurRad="495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921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30891" y="3004423"/>
            <a:ext cx="1285142" cy="336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523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9219"/>
                                        </p:tgtEl>
                                        <p:attrNameLst>
                                          <p:attrName>style.visibility</p:attrName>
                                        </p:attrNameLst>
                                      </p:cBhvr>
                                      <p:to>
                                        <p:strVal val="visible"/>
                                      </p:to>
                                    </p:set>
                                    <p:animEffect transition="in" filter="wipe(down)">
                                      <p:cBhvr>
                                        <p:cTn id="13" dur="500"/>
                                        <p:tgtEl>
                                          <p:spTgt spid="921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921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childTnLst>
                          </p:cTn>
                        </p:par>
                        <p:par>
                          <p:cTn id="40" fill="hold">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up)">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6" grpId="0" animBg="1"/>
      <p:bldP spid="7" grpId="0" animBg="1"/>
      <p:bldP spid="31" grpId="0" animBg="1"/>
      <p:bldP spid="32" grpId="0" animBg="1"/>
      <p:bldP spid="33" grpId="0" animBg="1"/>
      <p:bldP spid="37" grpId="0" animBg="1"/>
      <p:bldP spid="3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 descr="http://biser3a.com/wp-content/uploads/2012/04/Red-Bull-Air-Race-4-1024x6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71600"/>
            <a:ext cx="6800850" cy="4086226"/>
          </a:xfrm>
          <a:prstGeom prst="rect">
            <a:avLst/>
          </a:prstGeom>
          <a:noFill/>
          <a:ln w="63500">
            <a:solidFill>
              <a:srgbClr val="FF66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45194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80285" name="Group 29"/>
          <p:cNvGrpSpPr>
            <a:grpSpLocks/>
          </p:cNvGrpSpPr>
          <p:nvPr/>
        </p:nvGrpSpPr>
        <p:grpSpPr bwMode="auto">
          <a:xfrm>
            <a:off x="1828800" y="381000"/>
            <a:ext cx="5281613" cy="6218238"/>
            <a:chOff x="1188" y="162"/>
            <a:chExt cx="3327" cy="3917"/>
          </a:xfrm>
        </p:grpSpPr>
        <p:sp>
          <p:nvSpPr>
            <p:cNvPr id="480286" name="Rectangle 30"/>
            <p:cNvSpPr>
              <a:spLocks noChangeArrowheads="1"/>
            </p:cNvSpPr>
            <p:nvPr/>
          </p:nvSpPr>
          <p:spPr bwMode="auto">
            <a:xfrm rot="365422">
              <a:off x="1443" y="479"/>
              <a:ext cx="3072" cy="3600"/>
            </a:xfrm>
            <a:prstGeom prst="rect">
              <a:avLst/>
            </a:prstGeom>
            <a:solidFill>
              <a:srgbClr val="F0F0F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87" name="Rectangle 31"/>
            <p:cNvSpPr>
              <a:spLocks noChangeArrowheads="1"/>
            </p:cNvSpPr>
            <p:nvPr/>
          </p:nvSpPr>
          <p:spPr bwMode="auto">
            <a:xfrm rot="365422">
              <a:off x="1401" y="426"/>
              <a:ext cx="3072" cy="3600"/>
            </a:xfrm>
            <a:prstGeom prst="rect">
              <a:avLst/>
            </a:prstGeom>
            <a:solidFill>
              <a:srgbClr val="F0F0F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88" name="Rectangle 32"/>
            <p:cNvSpPr>
              <a:spLocks noChangeArrowheads="1"/>
            </p:cNvSpPr>
            <p:nvPr/>
          </p:nvSpPr>
          <p:spPr bwMode="auto">
            <a:xfrm rot="365422">
              <a:off x="1358" y="373"/>
              <a:ext cx="3072" cy="3600"/>
            </a:xfrm>
            <a:prstGeom prst="rect">
              <a:avLst/>
            </a:prstGeom>
            <a:solidFill>
              <a:srgbClr val="F0F0F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89" name="Rectangle 33"/>
            <p:cNvSpPr>
              <a:spLocks noChangeArrowheads="1"/>
            </p:cNvSpPr>
            <p:nvPr/>
          </p:nvSpPr>
          <p:spPr bwMode="auto">
            <a:xfrm rot="365422">
              <a:off x="1316" y="321"/>
              <a:ext cx="3072" cy="3600"/>
            </a:xfrm>
            <a:prstGeom prst="rect">
              <a:avLst/>
            </a:prstGeom>
            <a:solidFill>
              <a:srgbClr val="F0F0F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90" name="Rectangle 34"/>
            <p:cNvSpPr>
              <a:spLocks noChangeArrowheads="1"/>
            </p:cNvSpPr>
            <p:nvPr/>
          </p:nvSpPr>
          <p:spPr bwMode="auto">
            <a:xfrm rot="365422">
              <a:off x="1273" y="268"/>
              <a:ext cx="3072" cy="3600"/>
            </a:xfrm>
            <a:prstGeom prst="rect">
              <a:avLst/>
            </a:prstGeom>
            <a:solidFill>
              <a:srgbClr val="F0F0F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91" name="Rectangle 35"/>
            <p:cNvSpPr>
              <a:spLocks noChangeArrowheads="1"/>
            </p:cNvSpPr>
            <p:nvPr/>
          </p:nvSpPr>
          <p:spPr bwMode="auto">
            <a:xfrm rot="365422">
              <a:off x="1230" y="215"/>
              <a:ext cx="3072" cy="3600"/>
            </a:xfrm>
            <a:prstGeom prst="rect">
              <a:avLst/>
            </a:prstGeom>
            <a:solidFill>
              <a:srgbClr val="F0F0F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92" name="Rectangle 36"/>
            <p:cNvSpPr>
              <a:spLocks noChangeArrowheads="1"/>
            </p:cNvSpPr>
            <p:nvPr/>
          </p:nvSpPr>
          <p:spPr bwMode="auto">
            <a:xfrm rot="365422">
              <a:off x="1188" y="162"/>
              <a:ext cx="3072" cy="3600"/>
            </a:xfrm>
            <a:prstGeom prst="rect">
              <a:avLst/>
            </a:prstGeom>
            <a:solidFill>
              <a:srgbClr val="F0F0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0293" name="Text Box 37"/>
            <p:cNvSpPr txBox="1">
              <a:spLocks noChangeArrowheads="1"/>
            </p:cNvSpPr>
            <p:nvPr/>
          </p:nvSpPr>
          <p:spPr bwMode="auto">
            <a:xfrm rot="365422">
              <a:off x="1328" y="745"/>
              <a:ext cx="3024" cy="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ja-JP" altLang="en-US" sz="2400">
                  <a:latin typeface="Arial"/>
                </a:rPr>
                <a:t>“</a:t>
              </a:r>
              <a:r>
                <a:rPr lang="en-US" sz="2400">
                  <a:latin typeface="Times New Roman" charset="0"/>
                </a:rPr>
                <a:t>There</a:t>
              </a:r>
              <a:r>
                <a:rPr lang="ja-JP" altLang="en-US" sz="2400">
                  <a:latin typeface="Arial"/>
                </a:rPr>
                <a:t>’</a:t>
              </a:r>
              <a:r>
                <a:rPr lang="en-US" sz="2400">
                  <a:latin typeface="Times New Roman" charset="0"/>
                </a:rPr>
                <a:t>s no new news, only old news happening to new people.</a:t>
              </a:r>
              <a:r>
                <a:rPr lang="ja-JP" altLang="en-US" sz="2400">
                  <a:latin typeface="Arial"/>
                </a:rPr>
                <a:t>”</a:t>
              </a:r>
              <a:endParaRPr lang="en-US" sz="2400">
                <a:latin typeface="Times New Roman" charset="0"/>
              </a:endParaRPr>
            </a:p>
            <a:p>
              <a:pPr algn="l"/>
              <a:r>
                <a:rPr lang="en-US" sz="2200">
                  <a:latin typeface="Times New Roman" charset="0"/>
                </a:rPr>
                <a:t>                                </a:t>
              </a:r>
              <a:r>
                <a:rPr lang="en-US">
                  <a:latin typeface="Times New Roman" charset="0"/>
                </a:rPr>
                <a:t>-  Malcolm Muggeridge</a:t>
              </a:r>
            </a:p>
          </p:txBody>
        </p:sp>
        <p:sp>
          <p:nvSpPr>
            <p:cNvPr id="480294" name="Text Box 38"/>
            <p:cNvSpPr txBox="1">
              <a:spLocks noChangeArrowheads="1"/>
            </p:cNvSpPr>
            <p:nvPr/>
          </p:nvSpPr>
          <p:spPr bwMode="auto">
            <a:xfrm rot="365422">
              <a:off x="1440" y="288"/>
              <a:ext cx="288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l"/>
              <a:r>
                <a:rPr lang="en-US" sz="3600">
                  <a:latin typeface="Old English Text MT" charset="0"/>
                </a:rPr>
                <a:t>The Daily Physiologist</a:t>
              </a:r>
            </a:p>
          </p:txBody>
        </p:sp>
        <p:sp>
          <p:nvSpPr>
            <p:cNvPr id="480295" name="Line 39"/>
            <p:cNvSpPr>
              <a:spLocks noChangeShapeType="1"/>
            </p:cNvSpPr>
            <p:nvPr/>
          </p:nvSpPr>
          <p:spPr bwMode="auto">
            <a:xfrm rot="365422">
              <a:off x="1419" y="697"/>
              <a:ext cx="288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0296" name="Line 40"/>
            <p:cNvSpPr>
              <a:spLocks noChangeShapeType="1"/>
            </p:cNvSpPr>
            <p:nvPr/>
          </p:nvSpPr>
          <p:spPr bwMode="auto">
            <a:xfrm rot="365422" flipV="1">
              <a:off x="2660" y="1407"/>
              <a:ext cx="0" cy="23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0297" name="Line 41"/>
            <p:cNvSpPr>
              <a:spLocks noChangeShapeType="1"/>
            </p:cNvSpPr>
            <p:nvPr/>
          </p:nvSpPr>
          <p:spPr bwMode="auto">
            <a:xfrm rot="365422" flipV="1">
              <a:off x="1944" y="1330"/>
              <a:ext cx="0" cy="23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0298" name="Line 42"/>
            <p:cNvSpPr>
              <a:spLocks noChangeShapeType="1"/>
            </p:cNvSpPr>
            <p:nvPr/>
          </p:nvSpPr>
          <p:spPr bwMode="auto">
            <a:xfrm rot="365422" flipV="1">
              <a:off x="3376" y="1483"/>
              <a:ext cx="0" cy="230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0299" name="Rectangle 43"/>
            <p:cNvSpPr>
              <a:spLocks noChangeArrowheads="1"/>
            </p:cNvSpPr>
            <p:nvPr/>
          </p:nvSpPr>
          <p:spPr bwMode="auto">
            <a:xfrm rot="365422">
              <a:off x="1223" y="1292"/>
              <a:ext cx="720" cy="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just"/>
              <a:r>
                <a:rPr lang="en-US" sz="1000" b="0">
                  <a:latin typeface="Times New Roman" charset="0"/>
                </a:rPr>
                <a:t>D</a:t>
              </a:r>
              <a:r>
                <a:rPr lang="en-US" sz="600" b="0">
                  <a:latin typeface="Times New Roman" charset="0"/>
                </a:rPr>
                <a:t>ebate continues as to indications for central venous pressure (CVP) monitoring in neurosurgical patients, with some practitioners suggesting that it should be standard of care for craniotomy patients; and others arguing that the risks and costs of widespread CVP placement outweigh the benefits for many or even most craniotomy patients. In this review, we will revisit the physiology of circulating blood volume in both normal and pathophysiologic states. This will allow our discussion of monitoring techniques to proceed from physiological principles rather than from individual prejudice and practice alone. As with other debates about monitoring in anesthesiology, we are handicapped by the virtual impossibility of demonstrating a difference in patient outcome between alternative techniques. The lack of an </a:t>
              </a:r>
              <a:r>
                <a:rPr lang="ja-JP" altLang="en-US" sz="600" b="0">
                  <a:latin typeface="Arial"/>
                </a:rPr>
                <a:t>“</a:t>
              </a:r>
              <a:r>
                <a:rPr lang="en-US" sz="600" b="0">
                  <a:latin typeface="Times New Roman" charset="0"/>
                </a:rPr>
                <a:t>outcome-based medicine</a:t>
              </a:r>
              <a:r>
                <a:rPr lang="ja-JP" altLang="en-US" sz="600" b="0">
                  <a:latin typeface="Arial"/>
                </a:rPr>
                <a:t>”</a:t>
              </a:r>
              <a:r>
                <a:rPr lang="en-US" sz="600" b="0">
                  <a:latin typeface="Times New Roman" charset="0"/>
                </a:rPr>
                <a:t> approach, however, does not mean that monitoring decisions are without consequence for our patients. In the case of CVP placement, the extra time, cost, and iatrogenic complications associated with the monitor are well described; and any possibility of an effective</a:t>
              </a:r>
            </a:p>
          </p:txBody>
        </p:sp>
        <p:sp>
          <p:nvSpPr>
            <p:cNvPr id="480300" name="Rectangle 44"/>
            <p:cNvSpPr>
              <a:spLocks noChangeArrowheads="1"/>
            </p:cNvSpPr>
            <p:nvPr/>
          </p:nvSpPr>
          <p:spPr bwMode="auto">
            <a:xfrm rot="365422">
              <a:off x="1936" y="1416"/>
              <a:ext cx="720" cy="2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just"/>
              <a:r>
                <a:rPr lang="en-US" sz="600" b="0">
                  <a:latin typeface="Times New Roman" charset="0"/>
                </a:rPr>
                <a:t>There are several potential answers to that question, and each of them moves the discussion beyond volume alone. For example, oxygen carrying capacity is a function of total blood volume. So is the body</a:t>
              </a:r>
              <a:r>
                <a:rPr lang="ja-JP" altLang="en-US" sz="600" b="0">
                  <a:latin typeface="Arial"/>
                </a:rPr>
                <a:t>’</a:t>
              </a:r>
              <a:r>
                <a:rPr lang="en-US" sz="600" b="0">
                  <a:latin typeface="Times New Roman" charset="0"/>
                </a:rPr>
                <a:t>s efficiency in removing carbon dioxide and metabolic wastes a function of blood volume. Those two points, taken in isolation, would suggest that </a:t>
              </a:r>
              <a:r>
                <a:rPr lang="ja-JP" altLang="en-US" sz="600" b="0">
                  <a:latin typeface="Arial"/>
                </a:rPr>
                <a:t>“</a:t>
              </a:r>
              <a:r>
                <a:rPr lang="en-US" sz="600" b="0">
                  <a:latin typeface="Times New Roman" charset="0"/>
                </a:rPr>
                <a:t>the more blood volume the better,</a:t>
              </a:r>
              <a:r>
                <a:rPr lang="ja-JP" altLang="en-US" sz="600" b="0">
                  <a:latin typeface="Arial"/>
                </a:rPr>
                <a:t>”</a:t>
              </a:r>
              <a:r>
                <a:rPr lang="en-US" sz="600" b="0">
                  <a:latin typeface="Times New Roman" charset="0"/>
                </a:rPr>
                <a:t> however; without an obvious end in sight. The next answer might include considerations of circulatory efficiency as a function of total blood volume. 	     After all, the circulatory system is just that – a conveyer belt, or convective transport system, and there must be some optimal blood volume where cardiac output is maximized. Too little volume, and the heart is </a:t>
              </a:r>
              <a:r>
                <a:rPr lang="ja-JP" altLang="en-US" sz="600" b="0">
                  <a:latin typeface="Arial"/>
                </a:rPr>
                <a:t>“</a:t>
              </a:r>
              <a:r>
                <a:rPr lang="en-US" sz="600" b="0">
                  <a:latin typeface="Times New Roman" charset="0"/>
                </a:rPr>
                <a:t>pumping empty</a:t>
              </a:r>
              <a:r>
                <a:rPr lang="ja-JP" altLang="en-US" sz="600" b="0">
                  <a:latin typeface="Arial"/>
                </a:rPr>
                <a:t>”</a:t>
              </a:r>
              <a:r>
                <a:rPr lang="en-US" sz="600" b="0">
                  <a:latin typeface="Times New Roman" charset="0"/>
                </a:rPr>
                <a:t> without an adequate priming volume (pre-load); but too much volume, and the capillaries leak while the heart fails from volume overload and without a significant drop in arterial blood pressure, the estimation of volume status become problematic.  Sir Ernest Starling, over one hundre years ago, recognized t</a:t>
              </a:r>
            </a:p>
          </p:txBody>
        </p:sp>
        <p:sp>
          <p:nvSpPr>
            <p:cNvPr id="480301" name="Rectangle 45"/>
            <p:cNvSpPr>
              <a:spLocks noChangeArrowheads="1"/>
            </p:cNvSpPr>
            <p:nvPr/>
          </p:nvSpPr>
          <p:spPr bwMode="auto">
            <a:xfrm rot="365422">
              <a:off x="2655" y="1493"/>
              <a:ext cx="720" cy="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just"/>
              <a:r>
                <a:rPr lang="en-US" sz="600" b="0">
                  <a:latin typeface="Times New Roman" charset="0"/>
                </a:rPr>
                <a:t>indications for central venous pressure (CVP) monitoring in neurosurgical patients, with some practitioners suggesting that it should be standard of care for craniotomy patients; and others arguing that the risks and costs of widespread CVP placement outweigh the benefits for many or even most craniotomy patients. In this review, we will revisit the physiology of circulating blood volume in both normal and pathophysiologic states. This will allow our discussion of monitoring techniques to proceed from physiological principles rather than from individual prejudice and practice alone. As with other debates about monitoring in anesthesiology, we are handicapped by the virtual impossibility of demonstrating a difference in patient outcome between alternative techniques. The lack of an </a:t>
              </a:r>
              <a:r>
                <a:rPr lang="ja-JP" altLang="en-US" sz="600" b="0">
                  <a:latin typeface="Arial"/>
                </a:rPr>
                <a:t>“</a:t>
              </a:r>
              <a:r>
                <a:rPr lang="en-US" sz="600" b="0">
                  <a:latin typeface="Times New Roman" charset="0"/>
                </a:rPr>
                <a:t>outcome-based medicine</a:t>
              </a:r>
              <a:r>
                <a:rPr lang="ja-JP" altLang="en-US" sz="600" b="0">
                  <a:latin typeface="Arial"/>
                </a:rPr>
                <a:t>”</a:t>
              </a:r>
              <a:r>
                <a:rPr lang="en-US" sz="600" b="0">
                  <a:latin typeface="Times New Roman" charset="0"/>
                </a:rPr>
                <a:t> approach, however, does not mean that monitoring decisions are without consequence for our patients. In the case of CVP placement, the extra time, cost, and iatrogenic complications associated with the monitor are well described; and any possibility of an effective</a:t>
              </a:r>
            </a:p>
          </p:txBody>
        </p:sp>
        <p:sp>
          <p:nvSpPr>
            <p:cNvPr id="480302" name="Rectangle 46"/>
            <p:cNvSpPr>
              <a:spLocks noChangeArrowheads="1"/>
            </p:cNvSpPr>
            <p:nvPr/>
          </p:nvSpPr>
          <p:spPr bwMode="auto">
            <a:xfrm rot="365422">
              <a:off x="3322" y="2436"/>
              <a:ext cx="816" cy="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pPr algn="just"/>
              <a:r>
                <a:rPr lang="en-US" sz="600" b="0">
                  <a:latin typeface="Times New Roman" charset="0"/>
                </a:rPr>
                <a:t>debate continues as to indications for central venous pressure (CVP) monitoring in neurosurgical patients, with some practitioners suggesting that it should be standard of care for craniotomy patients; and others arguing that the risks and costs of widespread CVP placement outweigh the benefits for many or even most craniotomy patients. In this review, we will revisit the physiology of circulating blood volume in both normal and pathophysiologic states. This will allow our discussion of monitoring techniques to proceed from physiological principles rather than from individual prejudice and practice alone. As with other debates about monitoring in anesthesiology, we are handicapped by the virtual impossibility of demonstrating a difference in patient outcome between alternative</a:t>
              </a:r>
            </a:p>
          </p:txBody>
        </p:sp>
        <p:pic>
          <p:nvPicPr>
            <p:cNvPr id="480303" name="Picture 4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07576">
              <a:off x="3524" y="1617"/>
              <a:ext cx="692" cy="79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2497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0285"/>
                                        </p:tgtEl>
                                        <p:attrNameLst>
                                          <p:attrName>style.visibility</p:attrName>
                                        </p:attrNameLst>
                                      </p:cBhvr>
                                      <p:to>
                                        <p:strVal val="visible"/>
                                      </p:to>
                                    </p:set>
                                    <p:anim calcmode="lin" valueType="num">
                                      <p:cBhvr>
                                        <p:cTn id="7" dur="500" fill="hold"/>
                                        <p:tgtEl>
                                          <p:spTgt spid="480285"/>
                                        </p:tgtEl>
                                        <p:attrNameLst>
                                          <p:attrName>ppt_w</p:attrName>
                                        </p:attrNameLst>
                                      </p:cBhvr>
                                      <p:tavLst>
                                        <p:tav tm="0">
                                          <p:val>
                                            <p:fltVal val="0"/>
                                          </p:val>
                                        </p:tav>
                                        <p:tav tm="100000">
                                          <p:val>
                                            <p:strVal val="#ppt_w"/>
                                          </p:val>
                                        </p:tav>
                                      </p:tavLst>
                                    </p:anim>
                                    <p:anim calcmode="lin" valueType="num">
                                      <p:cBhvr>
                                        <p:cTn id="8" dur="500" fill="hold"/>
                                        <p:tgtEl>
                                          <p:spTgt spid="480285"/>
                                        </p:tgtEl>
                                        <p:attrNameLst>
                                          <p:attrName>ppt_h</p:attrName>
                                        </p:attrNameLst>
                                      </p:cBhvr>
                                      <p:tavLst>
                                        <p:tav tm="0">
                                          <p:val>
                                            <p:fltVal val="0"/>
                                          </p:val>
                                        </p:tav>
                                        <p:tav tm="100000">
                                          <p:val>
                                            <p:strVal val="#ppt_h"/>
                                          </p:val>
                                        </p:tav>
                                      </p:tavLst>
                                    </p:anim>
                                    <p:anim calcmode="lin" valueType="num">
                                      <p:cBhvr>
                                        <p:cTn id="9" dur="500" fill="hold"/>
                                        <p:tgtEl>
                                          <p:spTgt spid="480285"/>
                                        </p:tgtEl>
                                        <p:attrNameLst>
                                          <p:attrName>style.rotation</p:attrName>
                                        </p:attrNameLst>
                                      </p:cBhvr>
                                      <p:tavLst>
                                        <p:tav tm="0">
                                          <p:val>
                                            <p:fltVal val="360"/>
                                          </p:val>
                                        </p:tav>
                                        <p:tav tm="100000">
                                          <p:val>
                                            <p:fltVal val="0"/>
                                          </p:val>
                                        </p:tav>
                                      </p:tavLst>
                                    </p:anim>
                                    <p:animEffect transition="in" filter="fade">
                                      <p:cBhvr>
                                        <p:cTn id="10" dur="500"/>
                                        <p:tgtEl>
                                          <p:spTgt spid="480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p:cNvGrpSpPr/>
          <p:nvPr/>
        </p:nvGrpSpPr>
        <p:grpSpPr>
          <a:xfrm>
            <a:off x="1066800" y="395189"/>
            <a:ext cx="6677502" cy="3770578"/>
            <a:chOff x="1219200" y="2782622"/>
            <a:chExt cx="6677502" cy="3770578"/>
          </a:xfrm>
        </p:grpSpPr>
        <p:pic>
          <p:nvPicPr>
            <p:cNvPr id="5124" name="Picture 4" descr="http://i.dailymail.co.uk/i/pix/2010/04/15/article-1266263-09252329000005DC-632_634x3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782622"/>
              <a:ext cx="6677502" cy="3770578"/>
            </a:xfrm>
            <a:prstGeom prst="rect">
              <a:avLst/>
            </a:prstGeom>
            <a:noFill/>
            <a:ln w="63500">
              <a:solidFill>
                <a:srgbClr val="FF6600"/>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4000" y="2895600"/>
              <a:ext cx="2616422" cy="830997"/>
            </a:xfrm>
            <a:prstGeom prst="rect">
              <a:avLst/>
            </a:prstGeom>
            <a:noFill/>
          </p:spPr>
          <p:txBody>
            <a:bodyPr wrap="none" rtlCol="0">
              <a:spAutoFit/>
            </a:bodyPr>
            <a:lstStyle/>
            <a:p>
              <a:r>
                <a:rPr lang="en-US" sz="4800" b="1" dirty="0">
                  <a:solidFill>
                    <a:srgbClr val="E86928"/>
                  </a:solidFill>
                  <a:effectLst>
                    <a:outerShdw blurRad="38100" dist="38100" dir="2700000" algn="tl">
                      <a:srgbClr val="000000">
                        <a:alpha val="43137"/>
                      </a:srgbClr>
                    </a:outerShdw>
                  </a:effectLst>
                </a:rPr>
                <a:t>The End</a:t>
              </a:r>
            </a:p>
          </p:txBody>
        </p:sp>
      </p:gr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886200"/>
            <a:ext cx="1764421" cy="2305181"/>
          </a:xfrm>
          <a:prstGeom prst="rect">
            <a:avLst/>
          </a:prstGeom>
          <a:noFill/>
          <a:ln w="69850">
            <a:solidFill>
              <a:srgbClr val="E86928"/>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668266" y="4849091"/>
            <a:ext cx="5085046"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79646">
                    <a:lumMod val="75000"/>
                  </a:srgbClr>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rPr>
              <a:t>James.</a:t>
            </a:r>
            <a:r>
              <a:rPr lang="en-US" sz="3600" b="1" kern="0" dirty="0">
                <a:solidFill>
                  <a:srgbClr val="F79646">
                    <a:lumMod val="75000"/>
                  </a:srgb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t>
            </a:r>
            <a:r>
              <a:rPr kumimoji="0" lang="en-US" sz="3600" b="1" i="0" u="none" strike="noStrike" kern="0" cap="none" spc="0" normalizeH="0" baseline="0" noProof="0" dirty="0" err="1">
                <a:ln>
                  <a:noFill/>
                </a:ln>
                <a:solidFill>
                  <a:srgbClr val="F79646">
                    <a:lumMod val="75000"/>
                  </a:srgbClr>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rPr>
              <a:t>unis@gmail.com</a:t>
            </a:r>
            <a:endParaRPr kumimoji="0" lang="en-US" sz="3600" b="1" i="0" u="none" strike="noStrike" kern="0" cap="none" spc="0" normalizeH="0" baseline="0" noProof="0" dirty="0">
              <a:ln>
                <a:noFill/>
              </a:ln>
              <a:solidFill>
                <a:srgbClr val="F79646">
                  <a:lumMod val="75000"/>
                </a:srgbClr>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52761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2721</TotalTime>
  <Words>1287</Words>
  <Application>Microsoft Macintosh PowerPoint</Application>
  <PresentationFormat>On-screen Show (4:3)</PresentationFormat>
  <Paragraphs>146</Paragraphs>
  <Slides>62</Slides>
  <Notes>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62</vt:i4>
      </vt:variant>
    </vt:vector>
  </HeadingPairs>
  <TitlesOfParts>
    <vt:vector size="73" baseType="lpstr">
      <vt:lpstr>Arial</vt:lpstr>
      <vt:lpstr>Calibri</vt:lpstr>
      <vt:lpstr>Comic Sans MS</vt:lpstr>
      <vt:lpstr>Old English Text MT</vt:lpstr>
      <vt:lpstr>Stencil</vt:lpstr>
      <vt:lpstr>Times New Roman</vt:lpstr>
      <vt:lpstr>Verdana</vt:lpstr>
      <vt:lpstr>Office Theme</vt:lpstr>
      <vt:lpstr>Default Design</vt:lpstr>
      <vt:lpstr>1_Default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Mayo Clinic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R Munis</dc:creator>
  <cp:lastModifiedBy>james munis</cp:lastModifiedBy>
  <cp:revision>178</cp:revision>
  <dcterms:created xsi:type="dcterms:W3CDTF">2013-10-17T15:16:16Z</dcterms:created>
  <dcterms:modified xsi:type="dcterms:W3CDTF">2026-09-27T20:25:24Z</dcterms:modified>
</cp:coreProperties>
</file>